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Lst>
  <p:notesMasterIdLst>
    <p:notesMasterId r:id="rId72"/>
  </p:notesMasterIdLst>
  <p:handoutMasterIdLst>
    <p:handoutMasterId r:id="rId73"/>
  </p:handoutMasterIdLst>
  <p:sldIdLst>
    <p:sldId id="256" r:id="rId2"/>
    <p:sldId id="327" r:id="rId3"/>
    <p:sldId id="340" r:id="rId4"/>
    <p:sldId id="265" r:id="rId5"/>
    <p:sldId id="266" r:id="rId6"/>
    <p:sldId id="267" r:id="rId7"/>
    <p:sldId id="271" r:id="rId8"/>
    <p:sldId id="264" r:id="rId9"/>
    <p:sldId id="328" r:id="rId10"/>
    <p:sldId id="269" r:id="rId11"/>
    <p:sldId id="270" r:id="rId12"/>
    <p:sldId id="307" r:id="rId13"/>
    <p:sldId id="272" r:id="rId14"/>
    <p:sldId id="329" r:id="rId15"/>
    <p:sldId id="330" r:id="rId16"/>
    <p:sldId id="331" r:id="rId17"/>
    <p:sldId id="332" r:id="rId18"/>
    <p:sldId id="310" r:id="rId19"/>
    <p:sldId id="326" r:id="rId20"/>
    <p:sldId id="306" r:id="rId21"/>
    <p:sldId id="273" r:id="rId22"/>
    <p:sldId id="325" r:id="rId23"/>
    <p:sldId id="324" r:id="rId24"/>
    <p:sldId id="274" r:id="rId25"/>
    <p:sldId id="275" r:id="rId26"/>
    <p:sldId id="276" r:id="rId27"/>
    <p:sldId id="338" r:id="rId28"/>
    <p:sldId id="341" r:id="rId29"/>
    <p:sldId id="309" r:id="rId30"/>
    <p:sldId id="308" r:id="rId31"/>
    <p:sldId id="278" r:id="rId32"/>
    <p:sldId id="279" r:id="rId33"/>
    <p:sldId id="311" r:id="rId34"/>
    <p:sldId id="315" r:id="rId35"/>
    <p:sldId id="281" r:id="rId36"/>
    <p:sldId id="314" r:id="rId37"/>
    <p:sldId id="282" r:id="rId38"/>
    <p:sldId id="342" r:id="rId39"/>
    <p:sldId id="343" r:id="rId40"/>
    <p:sldId id="344" r:id="rId41"/>
    <p:sldId id="345" r:id="rId42"/>
    <p:sldId id="346" r:id="rId43"/>
    <p:sldId id="347" r:id="rId44"/>
    <p:sldId id="348" r:id="rId45"/>
    <p:sldId id="349" r:id="rId46"/>
    <p:sldId id="350" r:id="rId47"/>
    <p:sldId id="351" r:id="rId48"/>
    <p:sldId id="352" r:id="rId49"/>
    <p:sldId id="354" r:id="rId50"/>
    <p:sldId id="355" r:id="rId51"/>
    <p:sldId id="356" r:id="rId52"/>
    <p:sldId id="339" r:id="rId53"/>
    <p:sldId id="357" r:id="rId54"/>
    <p:sldId id="358" r:id="rId55"/>
    <p:sldId id="296" r:id="rId56"/>
    <p:sldId id="291" r:id="rId57"/>
    <p:sldId id="294" r:id="rId58"/>
    <p:sldId id="295" r:id="rId59"/>
    <p:sldId id="297" r:id="rId60"/>
    <p:sldId id="259" r:id="rId61"/>
    <p:sldId id="299" r:id="rId62"/>
    <p:sldId id="301" r:id="rId63"/>
    <p:sldId id="300" r:id="rId64"/>
    <p:sldId id="260" r:id="rId65"/>
    <p:sldId id="302" r:id="rId66"/>
    <p:sldId id="261" r:id="rId67"/>
    <p:sldId id="262" r:id="rId68"/>
    <p:sldId id="263" r:id="rId69"/>
    <p:sldId id="305" r:id="rId70"/>
    <p:sldId id="304" r:id="rId7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97" autoAdjust="0"/>
    <p:restoredTop sz="86316" autoAdjust="0"/>
  </p:normalViewPr>
  <p:slideViewPr>
    <p:cSldViewPr>
      <p:cViewPr varScale="1">
        <p:scale>
          <a:sx n="47" d="100"/>
          <a:sy n="47" d="100"/>
        </p:scale>
        <p:origin x="-114" y="-534"/>
      </p:cViewPr>
      <p:guideLst>
        <p:guide orient="horz" pos="2160"/>
        <p:guide pos="2880"/>
      </p:guideLst>
    </p:cSldViewPr>
  </p:slideViewPr>
  <p:outlineViewPr>
    <p:cViewPr>
      <p:scale>
        <a:sx n="33" d="100"/>
        <a:sy n="33" d="100"/>
      </p:scale>
      <p:origin x="0" y="160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10342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10342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10342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29749B0-077A-48B3-A1AB-3ACCF03A3A9F}"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3E417FA-03CD-4151-B4FC-DE4E6C283BB8}" type="datetimeFigureOut">
              <a:rPr lang="en-US"/>
              <a:pPr>
                <a:defRPr/>
              </a:pPr>
              <a:t>4/25/2011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998D1CD-0D6D-497A-9965-079A05E9E83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225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8DD82B59-619E-422D-829E-BBB2D1D4BF9F}" type="slidenum">
              <a:rPr lang="en-US" smtClean="0"/>
              <a:pPr/>
              <a:t>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A4454B48-AAD6-42C9-BA0E-2925A8022E3B}"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3D60E9A1-5224-4295-B9AD-AAC2637D55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D9F4F96-605A-4BF5-B2D3-AB34D4ED93E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pPr>
              <a:defRPr/>
            </a:pPr>
            <a:fld id="{F0BB4373-41DE-479E-A4C1-B054B96830A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2E6B64CE-1B50-4D65-A6CE-C6151FF4FBC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1600200"/>
            <a:ext cx="4038600" cy="4525963"/>
          </a:xfrm>
        </p:spPr>
        <p:txBody>
          <a:bodyPr>
            <a:normAutofit/>
          </a:bodyPr>
          <a:lstStyle/>
          <a:p>
            <a:pPr lvl="0"/>
            <a:endParaRPr lang="en-US" noProof="0"/>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pPr>
              <a:defRPr/>
            </a:pPr>
            <a:fld id="{F4EC73F7-D301-4BE3-A1E7-6E11A65101F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9"/>
          <p:cNvSpPr>
            <a:spLocks noGrp="1"/>
          </p:cNvSpPr>
          <p:nvPr>
            <p:ph type="dt" sz="half" idx="10"/>
          </p:nvPr>
        </p:nvSpPr>
        <p:spPr/>
        <p:txBody>
          <a:bodyPr/>
          <a:lstStyle>
            <a:lvl1pPr>
              <a:defRPr/>
            </a:lvl1pPr>
          </a:lstStyle>
          <a:p>
            <a:pPr>
              <a:defRPr/>
            </a:pPr>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771035F-0D95-4425-AF57-B914241856A8}"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BC52BC-B3EF-46E1-ADF5-16A42283DFF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6D5050BF-1C67-4FA8-BA9A-3F80C6AA24F9}"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C8E6DC62-7F45-42A0-A5BE-B2CF38F5793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9E42E5CA-EDA4-486C-AB50-8AD1C6BCAFE9}"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13D4E203-67CC-449C-BF14-8EBD11E5FF4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DF613ABA-C08A-43A1-9035-2A3C53123B8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8"/>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11"/>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9E920C00-5998-4917-B60E-1C7692691EB9}"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FE6B1F8A-2894-4629-A482-E8ED46B3E1C1}" type="slidenum">
              <a:rPr lang="en-US"/>
              <a:pPr>
                <a:defRPr/>
              </a:pPr>
              <a:t>‹#›</a:t>
            </a:fld>
            <a:endParaRPr lang="en-US"/>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678" r:id="rId1"/>
    <p:sldLayoutId id="2147483670" r:id="rId2"/>
    <p:sldLayoutId id="2147483679" r:id="rId3"/>
    <p:sldLayoutId id="2147483671" r:id="rId4"/>
    <p:sldLayoutId id="2147483672" r:id="rId5"/>
    <p:sldLayoutId id="2147483673" r:id="rId6"/>
    <p:sldLayoutId id="2147483674" r:id="rId7"/>
    <p:sldLayoutId id="2147483675" r:id="rId8"/>
    <p:sldLayoutId id="2147483680" r:id="rId9"/>
    <p:sldLayoutId id="2147483676" r:id="rId10"/>
    <p:sldLayoutId id="2147483677" r:id="rId11"/>
    <p:sldLayoutId id="2147483681" r:id="rId12"/>
    <p:sldLayoutId id="2147483682" r:id="rId13"/>
    <p:sldLayoutId id="2147483683" r:id="rId14"/>
  </p:sldLayoutIdLst>
  <p:timing>
    <p:tnLst>
      <p:par>
        <p:cTn id="1" dur="indefinite" restart="never" nodeType="tmRoot"/>
      </p:par>
    </p:tnLst>
  </p:timing>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image" Target="../media/image16.wmf"/><Relationship Id="rId3" Type="http://schemas.openxmlformats.org/officeDocument/2006/relationships/image" Target="../media/image6.wmf"/><Relationship Id="rId7" Type="http://schemas.openxmlformats.org/officeDocument/2006/relationships/image" Target="../media/image10.wmf"/><Relationship Id="rId12" Type="http://schemas.openxmlformats.org/officeDocument/2006/relationships/image" Target="../media/image15.wmf"/><Relationship Id="rId2" Type="http://schemas.openxmlformats.org/officeDocument/2006/relationships/image" Target="../media/image5.wmf"/><Relationship Id="rId1" Type="http://schemas.openxmlformats.org/officeDocument/2006/relationships/slideLayout" Target="../slideLayouts/slideLayout13.xml"/><Relationship Id="rId6" Type="http://schemas.openxmlformats.org/officeDocument/2006/relationships/image" Target="../media/image9.wmf"/><Relationship Id="rId11" Type="http://schemas.openxmlformats.org/officeDocument/2006/relationships/image" Target="../media/image14.wmf"/><Relationship Id="rId5" Type="http://schemas.openxmlformats.org/officeDocument/2006/relationships/image" Target="../media/image8.wmf"/><Relationship Id="rId15" Type="http://schemas.openxmlformats.org/officeDocument/2006/relationships/image" Target="../media/image18.wmf"/><Relationship Id="rId10" Type="http://schemas.openxmlformats.org/officeDocument/2006/relationships/image" Target="../media/image13.wmf"/><Relationship Id="rId4" Type="http://schemas.openxmlformats.org/officeDocument/2006/relationships/image" Target="../media/image7.wmf"/><Relationship Id="rId9" Type="http://schemas.openxmlformats.org/officeDocument/2006/relationships/image" Target="../media/image12.wmf"/><Relationship Id="rId14" Type="http://schemas.openxmlformats.org/officeDocument/2006/relationships/image" Target="../media/image17.wmf"/></Relationships>
</file>

<file path=ppt/slides/_rels/slide14.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image" Target="../media/image20.wmf"/><Relationship Id="rId7" Type="http://schemas.openxmlformats.org/officeDocument/2006/relationships/image" Target="../media/image24.wmf"/><Relationship Id="rId2" Type="http://schemas.openxmlformats.org/officeDocument/2006/relationships/image" Target="../media/image19.wmf"/><Relationship Id="rId1" Type="http://schemas.openxmlformats.org/officeDocument/2006/relationships/slideLayout" Target="../slideLayouts/slideLayout13.xml"/><Relationship Id="rId6" Type="http://schemas.openxmlformats.org/officeDocument/2006/relationships/image" Target="../media/image23.wmf"/><Relationship Id="rId5" Type="http://schemas.openxmlformats.org/officeDocument/2006/relationships/image" Target="../media/image22.wmf"/><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28.wmf"/></Relationships>
</file>

<file path=ppt/slides/_rels/slide1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30.wmf"/><Relationship Id="rId1" Type="http://schemas.openxmlformats.org/officeDocument/2006/relationships/slideLayout" Target="../slideLayouts/slideLayout13.xml"/><Relationship Id="rId4" Type="http://schemas.openxmlformats.org/officeDocument/2006/relationships/image" Target="../media/image31.wmf"/></Relationships>
</file>

<file path=ppt/slides/_rels/slide17.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image" Target="../media/image32.w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image" Target="../media/image33.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7.w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58.wmf"/><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image" Target="../media/image65.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fontScale="90000"/>
          </a:bodyPr>
          <a:lstStyle/>
          <a:p>
            <a:pPr eaLnBrk="1" fontAlgn="auto" hangingPunct="1">
              <a:spcAft>
                <a:spcPts val="0"/>
              </a:spcAft>
              <a:defRPr/>
            </a:pPr>
            <a:r>
              <a:rPr lang="en-US" dirty="0" smtClean="0"/>
              <a:t>Classification</a:t>
            </a:r>
            <a:br>
              <a:rPr lang="en-US" dirty="0" smtClean="0"/>
            </a:br>
            <a:r>
              <a:rPr lang="en-US" dirty="0" smtClean="0"/>
              <a:t>Kingdoms, Bacteria, Viruses</a:t>
            </a:r>
            <a:endParaRPr lang="en-US" dirty="0"/>
          </a:p>
        </p:txBody>
      </p:sp>
      <p:sp>
        <p:nvSpPr>
          <p:cNvPr id="18434" name="Rectangle 3"/>
          <p:cNvSpPr>
            <a:spLocks noGrp="1" noChangeArrowheads="1"/>
          </p:cNvSpPr>
          <p:nvPr>
            <p:ph type="subTitle" idx="1"/>
          </p:nvPr>
        </p:nvSpPr>
        <p:spPr>
          <a:xfrm>
            <a:off x="533400" y="3228975"/>
            <a:ext cx="7854950" cy="1752600"/>
          </a:xfrm>
        </p:spPr>
        <p:txBody>
          <a:bodyPr/>
          <a:lstStyle/>
          <a:p>
            <a:pPr marR="0" eaLnBrk="1" hangingPunct="1"/>
            <a:r>
              <a:rPr lang="en-US" smtClean="0"/>
              <a:t>Mrs.  Lambert’s Biology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1981200" y="304800"/>
            <a:ext cx="7162800" cy="1143000"/>
          </a:xfrm>
        </p:spPr>
        <p:txBody>
          <a:bodyPr/>
          <a:lstStyle/>
          <a:p>
            <a:pPr eaLnBrk="1" hangingPunct="1"/>
            <a:r>
              <a:rPr lang="en-US" sz="3200" smtClean="0">
                <a:solidFill>
                  <a:srgbClr val="C00000"/>
                </a:solidFill>
              </a:rPr>
              <a:t>Kingdom</a:t>
            </a:r>
            <a:r>
              <a:rPr lang="en-US" sz="3200" smtClean="0">
                <a:solidFill>
                  <a:srgbClr val="C00000"/>
                </a:solidFill>
                <a:sym typeface="Wingdings" pitchFamily="2" charset="2"/>
              </a:rPr>
              <a:t>PhylumClassOrder</a:t>
            </a:r>
            <a:br>
              <a:rPr lang="en-US" sz="3200" smtClean="0">
                <a:solidFill>
                  <a:srgbClr val="C00000"/>
                </a:solidFill>
                <a:sym typeface="Wingdings" pitchFamily="2" charset="2"/>
              </a:rPr>
            </a:br>
            <a:r>
              <a:rPr lang="en-US" sz="3200" smtClean="0">
                <a:solidFill>
                  <a:srgbClr val="C00000"/>
                </a:solidFill>
                <a:sym typeface="Wingdings" pitchFamily="2" charset="2"/>
              </a:rPr>
              <a:t>	FamilyGenusSpecies</a:t>
            </a:r>
          </a:p>
        </p:txBody>
      </p:sp>
      <p:sp>
        <p:nvSpPr>
          <p:cNvPr id="15363" name="Rectangle 3"/>
          <p:cNvSpPr>
            <a:spLocks noGrp="1" noChangeArrowheads="1"/>
          </p:cNvSpPr>
          <p:nvPr>
            <p:ph idx="1"/>
          </p:nvPr>
        </p:nvSpPr>
        <p:spPr>
          <a:xfrm>
            <a:off x="1828800" y="1600200"/>
            <a:ext cx="7315200" cy="5257800"/>
          </a:xfrm>
        </p:spPr>
        <p:txBody>
          <a:bodyPr/>
          <a:lstStyle/>
          <a:p>
            <a:pPr eaLnBrk="1" hangingPunct="1"/>
            <a:r>
              <a:rPr lang="en-US" sz="2400" smtClean="0">
                <a:solidFill>
                  <a:schemeClr val="accent2"/>
                </a:solidFill>
              </a:rPr>
              <a:t>Kingdoms </a:t>
            </a:r>
            <a:r>
              <a:rPr lang="en-US" sz="2400" b="1" smtClean="0"/>
              <a:t>are divided into </a:t>
            </a:r>
            <a:r>
              <a:rPr lang="en-US" sz="2400" b="1" smtClean="0">
                <a:solidFill>
                  <a:srgbClr val="C00000"/>
                </a:solidFill>
              </a:rPr>
              <a:t>Phyla </a:t>
            </a:r>
            <a:r>
              <a:rPr lang="en-US" sz="2000" b="1" i="1" smtClean="0">
                <a:solidFill>
                  <a:srgbClr val="C00000"/>
                </a:solidFill>
              </a:rPr>
              <a:t>(phylum=plural)</a:t>
            </a:r>
            <a:r>
              <a:rPr lang="en-US" sz="2000" i="1" smtClean="0">
                <a:solidFill>
                  <a:srgbClr val="C00000"/>
                </a:solidFill>
              </a:rPr>
              <a:t> </a:t>
            </a:r>
            <a:r>
              <a:rPr lang="en-US" sz="2000" smtClean="0"/>
              <a:t> </a:t>
            </a:r>
          </a:p>
          <a:p>
            <a:pPr eaLnBrk="1" hangingPunct="1"/>
            <a:r>
              <a:rPr lang="en-US" sz="2400" smtClean="0">
                <a:solidFill>
                  <a:schemeClr val="accent2"/>
                </a:solidFill>
              </a:rPr>
              <a:t>Phyla</a:t>
            </a:r>
            <a:r>
              <a:rPr lang="en-US" sz="2400" smtClean="0"/>
              <a:t> are divided into </a:t>
            </a:r>
            <a:r>
              <a:rPr lang="en-US" sz="2400" b="1" smtClean="0">
                <a:solidFill>
                  <a:srgbClr val="C00000"/>
                </a:solidFill>
              </a:rPr>
              <a:t>classes</a:t>
            </a:r>
            <a:r>
              <a:rPr lang="en-US" sz="2400" smtClean="0">
                <a:solidFill>
                  <a:srgbClr val="C00000"/>
                </a:solidFill>
              </a:rPr>
              <a:t>.</a:t>
            </a:r>
          </a:p>
          <a:p>
            <a:pPr eaLnBrk="1" hangingPunct="1"/>
            <a:r>
              <a:rPr lang="en-US" sz="2400" smtClean="0">
                <a:solidFill>
                  <a:schemeClr val="accent2"/>
                </a:solidFill>
              </a:rPr>
              <a:t>Classes</a:t>
            </a:r>
            <a:r>
              <a:rPr lang="en-US" sz="2400" smtClean="0"/>
              <a:t> are divided into </a:t>
            </a:r>
            <a:r>
              <a:rPr lang="en-US" sz="2400" b="1" smtClean="0">
                <a:solidFill>
                  <a:srgbClr val="C00000"/>
                </a:solidFill>
              </a:rPr>
              <a:t>orders</a:t>
            </a:r>
            <a:r>
              <a:rPr lang="en-US" sz="2400" smtClean="0">
                <a:solidFill>
                  <a:srgbClr val="C00000"/>
                </a:solidFill>
              </a:rPr>
              <a:t>.</a:t>
            </a:r>
          </a:p>
          <a:p>
            <a:pPr eaLnBrk="1" hangingPunct="1"/>
            <a:r>
              <a:rPr lang="en-US" sz="2400" smtClean="0">
                <a:solidFill>
                  <a:schemeClr val="accent2"/>
                </a:solidFill>
              </a:rPr>
              <a:t>Orders </a:t>
            </a:r>
            <a:r>
              <a:rPr lang="en-US" sz="2400" smtClean="0"/>
              <a:t>are divided into </a:t>
            </a:r>
            <a:r>
              <a:rPr lang="en-US" sz="2400" b="1" smtClean="0">
                <a:solidFill>
                  <a:srgbClr val="C00000"/>
                </a:solidFill>
              </a:rPr>
              <a:t>families</a:t>
            </a:r>
            <a:r>
              <a:rPr lang="en-US" sz="2400" smtClean="0">
                <a:solidFill>
                  <a:srgbClr val="C00000"/>
                </a:solidFill>
              </a:rPr>
              <a:t>.</a:t>
            </a:r>
          </a:p>
          <a:p>
            <a:pPr eaLnBrk="1" hangingPunct="1"/>
            <a:r>
              <a:rPr lang="en-US" sz="2400" smtClean="0">
                <a:solidFill>
                  <a:schemeClr val="accent2"/>
                </a:solidFill>
              </a:rPr>
              <a:t>Families</a:t>
            </a:r>
            <a:r>
              <a:rPr lang="en-US" sz="2400" smtClean="0"/>
              <a:t> are divided into </a:t>
            </a:r>
            <a:r>
              <a:rPr lang="en-US" sz="2400" b="1" smtClean="0">
                <a:solidFill>
                  <a:srgbClr val="C00000"/>
                </a:solidFill>
              </a:rPr>
              <a:t>genus.</a:t>
            </a:r>
            <a:r>
              <a:rPr lang="en-US" sz="2400" smtClean="0"/>
              <a:t> </a:t>
            </a:r>
            <a:r>
              <a:rPr lang="en-US" sz="2400" smtClean="0">
                <a:solidFill>
                  <a:srgbClr val="C00000"/>
                </a:solidFill>
              </a:rPr>
              <a:t>(genus=plural)</a:t>
            </a:r>
          </a:p>
          <a:p>
            <a:pPr eaLnBrk="1" hangingPunct="1"/>
            <a:r>
              <a:rPr lang="en-US" sz="2400" smtClean="0"/>
              <a:t>A </a:t>
            </a:r>
            <a:r>
              <a:rPr lang="en-US" sz="2400" smtClean="0">
                <a:solidFill>
                  <a:schemeClr val="accent2"/>
                </a:solidFill>
              </a:rPr>
              <a:t>genus</a:t>
            </a:r>
            <a:r>
              <a:rPr lang="en-US" sz="2400" smtClean="0"/>
              <a:t> is divided into </a:t>
            </a:r>
            <a:r>
              <a:rPr lang="en-US" sz="2400" b="1" smtClean="0">
                <a:solidFill>
                  <a:srgbClr val="C00000"/>
                </a:solidFill>
              </a:rPr>
              <a:t>species</a:t>
            </a:r>
            <a:r>
              <a:rPr lang="en-US" sz="2400" smtClean="0"/>
              <a:t>.</a:t>
            </a:r>
          </a:p>
          <a:p>
            <a:pPr eaLnBrk="1" hangingPunct="1"/>
            <a:r>
              <a:rPr lang="en-US" sz="2000" b="1" u="sng" smtClean="0"/>
              <a:t>Species</a:t>
            </a:r>
            <a:r>
              <a:rPr lang="en-US" sz="2000" smtClean="0"/>
              <a:t>:</a:t>
            </a:r>
          </a:p>
          <a:p>
            <a:pPr lvl="1" eaLnBrk="1" hangingPunct="1"/>
            <a:r>
              <a:rPr lang="en-US" sz="2000" smtClean="0"/>
              <a:t>The smallest, most specific taxon.</a:t>
            </a:r>
          </a:p>
          <a:p>
            <a:pPr lvl="1" eaLnBrk="1" hangingPunct="1"/>
            <a:r>
              <a:rPr lang="en-US" sz="2000" smtClean="0"/>
              <a:t>Members breed with each other and produce fertile offspring.</a:t>
            </a:r>
          </a:p>
          <a:p>
            <a:pPr eaLnBrk="1" hangingPunct="1"/>
            <a:r>
              <a:rPr lang="en-US" sz="2400" smtClean="0"/>
              <a:t>The scientific name of all organisms is the </a:t>
            </a:r>
            <a:r>
              <a:rPr lang="en-US" sz="2400" i="1" smtClean="0"/>
              <a:t>Genus + species names.  Ex. Felis catus = house cat</a:t>
            </a:r>
          </a:p>
          <a:p>
            <a:pPr lvl="1" eaLnBrk="1" hangingPunct="1"/>
            <a:endParaRPr lang="en-US" sz="2000" smtClean="0"/>
          </a:p>
        </p:txBody>
      </p:sp>
      <p:pic>
        <p:nvPicPr>
          <p:cNvPr id="28675" name="Picture 5" descr="1"/>
          <p:cNvPicPr>
            <a:picLocks noChangeAspect="1" noChangeArrowheads="1"/>
          </p:cNvPicPr>
          <p:nvPr/>
        </p:nvPicPr>
        <p:blipFill>
          <a:blip r:embed="rId2"/>
          <a:srcRect r="68001" b="-1839"/>
          <a:stretch>
            <a:fillRect/>
          </a:stretch>
        </p:blipFill>
        <p:spPr bwMode="auto">
          <a:xfrm>
            <a:off x="-152400" y="762000"/>
            <a:ext cx="2062163" cy="5276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to="" calcmode="lin" valueType="num">
                                      <p:cBhvr>
                                        <p:cTn id="7" dur="1" fill="hold"/>
                                        <p:tgtEl>
                                          <p:spTgt spid="1536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 to="" calcmode="lin" valueType="num">
                                      <p:cBhvr>
                                        <p:cTn id="12" dur="1" fill="hold"/>
                                        <p:tgtEl>
                                          <p:spTgt spid="1536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 to="" calcmode="lin" valueType="num">
                                      <p:cBhvr>
                                        <p:cTn id="17" dur="1" fill="hold"/>
                                        <p:tgtEl>
                                          <p:spTgt spid="1536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 to="" calcmode="lin" valueType="num">
                                      <p:cBhvr>
                                        <p:cTn id="22" dur="1" fill="hold"/>
                                        <p:tgtEl>
                                          <p:spTgt spid="1536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anim to="" calcmode="lin" valueType="num">
                                      <p:cBhvr>
                                        <p:cTn id="27" dur="1" fill="hold"/>
                                        <p:tgtEl>
                                          <p:spTgt spid="15363">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5363">
                                            <p:txEl>
                                              <p:pRg st="5" end="5"/>
                                            </p:txEl>
                                          </p:spTgt>
                                        </p:tgtEl>
                                        <p:attrNameLst>
                                          <p:attrName>style.visibility</p:attrName>
                                        </p:attrNameLst>
                                      </p:cBhvr>
                                      <p:to>
                                        <p:strVal val="visible"/>
                                      </p:to>
                                    </p:set>
                                    <p:anim to="" calcmode="lin" valueType="num">
                                      <p:cBhvr>
                                        <p:cTn id="32" dur="1" fill="hold"/>
                                        <p:tgtEl>
                                          <p:spTgt spid="15363">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5363">
                                            <p:txEl>
                                              <p:pRg st="6" end="6"/>
                                            </p:txEl>
                                          </p:spTgt>
                                        </p:tgtEl>
                                        <p:attrNameLst>
                                          <p:attrName>style.visibility</p:attrName>
                                        </p:attrNameLst>
                                      </p:cBhvr>
                                      <p:to>
                                        <p:strVal val="visible"/>
                                      </p:to>
                                    </p:set>
                                    <p:anim to="" calcmode="lin" valueType="num">
                                      <p:cBhvr>
                                        <p:cTn id="37" dur="1" fill="hold"/>
                                        <p:tgtEl>
                                          <p:spTgt spid="15363">
                                            <p:txEl>
                                              <p:pRg st="6" end="6"/>
                                            </p:txEl>
                                          </p:spTgt>
                                        </p:tgtEl>
                                        <p:attrNameLst>
                                          <p:attrName/>
                                        </p:attrNameLst>
                                      </p:cBhvr>
                                    </p:anim>
                                  </p:childTnLst>
                                </p:cTn>
                              </p:par>
                              <p:par>
                                <p:cTn id="38" presetID="24" presetClass="entr" presetSubtype="0" fill="hold" grpId="0" nodeType="withEffect">
                                  <p:stCondLst>
                                    <p:cond delay="0"/>
                                  </p:stCondLst>
                                  <p:childTnLst>
                                    <p:set>
                                      <p:cBhvr>
                                        <p:cTn id="39" dur="1" fill="hold">
                                          <p:stCondLst>
                                            <p:cond delay="0"/>
                                          </p:stCondLst>
                                        </p:cTn>
                                        <p:tgtEl>
                                          <p:spTgt spid="15363">
                                            <p:txEl>
                                              <p:pRg st="7" end="7"/>
                                            </p:txEl>
                                          </p:spTgt>
                                        </p:tgtEl>
                                        <p:attrNameLst>
                                          <p:attrName>style.visibility</p:attrName>
                                        </p:attrNameLst>
                                      </p:cBhvr>
                                      <p:to>
                                        <p:strVal val="visible"/>
                                      </p:to>
                                    </p:set>
                                    <p:anim to="" calcmode="lin" valueType="num">
                                      <p:cBhvr>
                                        <p:cTn id="40" dur="1" fill="hold"/>
                                        <p:tgtEl>
                                          <p:spTgt spid="15363">
                                            <p:txEl>
                                              <p:pRg st="7" end="7"/>
                                            </p:txEl>
                                          </p:spTgt>
                                        </p:tgtEl>
                                        <p:attrNameLst>
                                          <p:attrName/>
                                        </p:attrNameLst>
                                      </p:cBhvr>
                                    </p:anim>
                                  </p:childTnLst>
                                </p:cTn>
                              </p:par>
                              <p:par>
                                <p:cTn id="41" presetID="24" presetClass="entr" presetSubtype="0" fill="hold" grpId="0" nodeType="withEffect">
                                  <p:stCondLst>
                                    <p:cond delay="0"/>
                                  </p:stCondLst>
                                  <p:childTnLst>
                                    <p:set>
                                      <p:cBhvr>
                                        <p:cTn id="42" dur="1" fill="hold">
                                          <p:stCondLst>
                                            <p:cond delay="0"/>
                                          </p:stCondLst>
                                        </p:cTn>
                                        <p:tgtEl>
                                          <p:spTgt spid="15363">
                                            <p:txEl>
                                              <p:pRg st="8" end="8"/>
                                            </p:txEl>
                                          </p:spTgt>
                                        </p:tgtEl>
                                        <p:attrNameLst>
                                          <p:attrName>style.visibility</p:attrName>
                                        </p:attrNameLst>
                                      </p:cBhvr>
                                      <p:to>
                                        <p:strVal val="visible"/>
                                      </p:to>
                                    </p:set>
                                    <p:anim to="" calcmode="lin" valueType="num">
                                      <p:cBhvr>
                                        <p:cTn id="43" dur="1" fill="hold"/>
                                        <p:tgtEl>
                                          <p:spTgt spid="15363">
                                            <p:txEl>
                                              <p:pRg st="8" end="8"/>
                                            </p:txEl>
                                          </p:spTgt>
                                        </p:tgtEl>
                                        <p:attrNameLst>
                                          <p:attrName/>
                                        </p:attrNameLst>
                                      </p:cBhvr>
                                    </p:anim>
                                  </p:childTnLst>
                                </p:cTn>
                              </p:par>
                            </p:childTnLst>
                          </p:cTn>
                        </p:par>
                      </p:childTnLst>
                    </p:cTn>
                  </p:par>
                  <p:par>
                    <p:cTn id="44" fill="hold">
                      <p:stCondLst>
                        <p:cond delay="indefinite"/>
                      </p:stCondLst>
                      <p:childTnLst>
                        <p:par>
                          <p:cTn id="45" fill="hold">
                            <p:stCondLst>
                              <p:cond delay="0"/>
                            </p:stCondLst>
                            <p:childTnLst>
                              <p:par>
                                <p:cTn id="46" presetID="24" presetClass="entr" presetSubtype="0" fill="hold" grpId="0" nodeType="clickEffect">
                                  <p:stCondLst>
                                    <p:cond delay="0"/>
                                  </p:stCondLst>
                                  <p:childTnLst>
                                    <p:set>
                                      <p:cBhvr>
                                        <p:cTn id="47" dur="1" fill="hold">
                                          <p:stCondLst>
                                            <p:cond delay="0"/>
                                          </p:stCondLst>
                                        </p:cTn>
                                        <p:tgtEl>
                                          <p:spTgt spid="15363">
                                            <p:txEl>
                                              <p:pRg st="9" end="9"/>
                                            </p:txEl>
                                          </p:spTgt>
                                        </p:tgtEl>
                                        <p:attrNameLst>
                                          <p:attrName>style.visibility</p:attrName>
                                        </p:attrNameLst>
                                      </p:cBhvr>
                                      <p:to>
                                        <p:strVal val="visible"/>
                                      </p:to>
                                    </p:set>
                                    <p:anim to="" calcmode="lin" valueType="num">
                                      <p:cBhvr>
                                        <p:cTn id="48" dur="1" fill="hold"/>
                                        <p:tgtEl>
                                          <p:spTgt spid="15363">
                                            <p:txEl>
                                              <p:pRg st="9" end="9"/>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descr="1"/>
          <p:cNvPicPr>
            <a:picLocks noChangeAspect="1" noChangeArrowheads="1"/>
          </p:cNvPicPr>
          <p:nvPr/>
        </p:nvPicPr>
        <p:blipFill>
          <a:blip r:embed="rId2"/>
          <a:srcRect/>
          <a:stretch>
            <a:fillRect/>
          </a:stretch>
        </p:blipFill>
        <p:spPr bwMode="auto">
          <a:xfrm>
            <a:off x="-46038" y="-990600"/>
            <a:ext cx="9190038" cy="6824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04850"/>
            <a:ext cx="8229600" cy="1143000"/>
          </a:xfrm>
        </p:spPr>
        <p:txBody>
          <a:bodyPr>
            <a:normAutofit fontScale="90000"/>
          </a:bodyPr>
          <a:lstStyle/>
          <a:p>
            <a:pPr eaLnBrk="1" fontAlgn="auto" hangingPunct="1">
              <a:spcAft>
                <a:spcPts val="0"/>
              </a:spcAft>
              <a:defRPr/>
            </a:pPr>
            <a:r>
              <a:rPr lang="en-US" sz="3200" dirty="0" err="1" smtClean="0">
                <a:solidFill>
                  <a:srgbClr val="FF0000"/>
                </a:solidFill>
              </a:rPr>
              <a:t>Kingdom</a:t>
            </a:r>
            <a:r>
              <a:rPr lang="en-US" sz="3200" dirty="0" err="1" smtClean="0">
                <a:sym typeface="Wingdings" pitchFamily="2" charset="2"/>
              </a:rPr>
              <a:t></a:t>
            </a:r>
            <a:r>
              <a:rPr lang="en-US" sz="3200" dirty="0" err="1" smtClean="0">
                <a:solidFill>
                  <a:schemeClr val="tx1"/>
                </a:solidFill>
                <a:sym typeface="Wingdings" pitchFamily="2" charset="2"/>
              </a:rPr>
              <a:t>PhylumClassOrder</a:t>
            </a:r>
            <a:r>
              <a:rPr lang="en-US" sz="3200" dirty="0" smtClean="0">
                <a:sym typeface="Wingdings" pitchFamily="2" charset="2"/>
              </a:rPr>
              <a:t></a:t>
            </a:r>
            <a:br>
              <a:rPr lang="en-US" sz="3200" dirty="0" smtClean="0">
                <a:sym typeface="Wingdings" pitchFamily="2" charset="2"/>
              </a:rPr>
            </a:br>
            <a:r>
              <a:rPr lang="en-US" sz="3200" dirty="0" smtClean="0">
                <a:sym typeface="Wingdings" pitchFamily="2" charset="2"/>
              </a:rPr>
              <a:t>	</a:t>
            </a:r>
            <a:r>
              <a:rPr lang="en-US" sz="3200" dirty="0" err="1" smtClean="0">
                <a:sym typeface="Wingdings" pitchFamily="2" charset="2"/>
              </a:rPr>
              <a:t>FamilyGenusSpecies</a:t>
            </a:r>
            <a:r>
              <a:rPr lang="en-US" sz="3200" dirty="0" smtClean="0">
                <a:sym typeface="Wingdings" pitchFamily="2" charset="2"/>
              </a:rPr>
              <a:t/>
            </a:r>
            <a:br>
              <a:rPr lang="en-US" sz="3200" dirty="0" smtClean="0">
                <a:sym typeface="Wingdings" pitchFamily="2" charset="2"/>
              </a:rPr>
            </a:br>
            <a:endParaRPr lang="en-US" sz="3200" dirty="0"/>
          </a:p>
        </p:txBody>
      </p:sp>
      <p:pic>
        <p:nvPicPr>
          <p:cNvPr id="30722" name="Picture 5" descr="Pages-from-MdBio06TT_V1-5"/>
          <p:cNvPicPr>
            <a:picLocks noGrp="1" noChangeAspect="1" noChangeArrowheads="1"/>
          </p:cNvPicPr>
          <p:nvPr>
            <p:ph sz="half" idx="1"/>
          </p:nvPr>
        </p:nvPicPr>
        <p:blipFill>
          <a:blip r:embed="rId2"/>
          <a:srcRect/>
          <a:stretch>
            <a:fillRect/>
          </a:stretch>
        </p:blipFill>
        <p:spPr>
          <a:xfrm>
            <a:off x="457200" y="1905000"/>
            <a:ext cx="4572000" cy="4343400"/>
          </a:xfrm>
        </p:spPr>
      </p:pic>
      <p:sp>
        <p:nvSpPr>
          <p:cNvPr id="30723" name="Content Placeholder 7"/>
          <p:cNvSpPr>
            <a:spLocks noGrp="1"/>
          </p:cNvSpPr>
          <p:nvPr>
            <p:ph sz="half" idx="2"/>
          </p:nvPr>
        </p:nvSpPr>
        <p:spPr>
          <a:xfrm>
            <a:off x="5334000" y="1600200"/>
            <a:ext cx="3352800" cy="4525963"/>
          </a:xfrm>
        </p:spPr>
        <p:txBody>
          <a:bodyPr/>
          <a:lstStyle/>
          <a:p>
            <a:pPr eaLnBrk="1" hangingPunct="1"/>
            <a:r>
              <a:rPr lang="en-US" smtClean="0">
                <a:sym typeface="Wingdings" pitchFamily="2" charset="2"/>
              </a:rPr>
              <a:t>There are 6 </a:t>
            </a:r>
            <a:r>
              <a:rPr lang="en-US" smtClean="0">
                <a:solidFill>
                  <a:srgbClr val="FF0000"/>
                </a:solidFill>
                <a:sym typeface="Wingdings" pitchFamily="2" charset="2"/>
              </a:rPr>
              <a:t>Kingdoms</a:t>
            </a:r>
          </a:p>
          <a:p>
            <a:pPr eaLnBrk="1" hangingPunct="1"/>
            <a:r>
              <a:rPr lang="en-US" smtClean="0">
                <a:sym typeface="Wingdings" pitchFamily="2" charset="2"/>
              </a:rPr>
              <a:t>The </a:t>
            </a:r>
            <a:r>
              <a:rPr lang="en-US" smtClean="0">
                <a:solidFill>
                  <a:srgbClr val="C00000"/>
                </a:solidFill>
                <a:sym typeface="Wingdings" pitchFamily="2" charset="2"/>
              </a:rPr>
              <a:t>OLD Monera </a:t>
            </a:r>
            <a:r>
              <a:rPr lang="en-US" smtClean="0">
                <a:sym typeface="Wingdings" pitchFamily="2" charset="2"/>
              </a:rPr>
              <a:t>Kingdom has been divided into two separate ones: </a:t>
            </a:r>
            <a:r>
              <a:rPr lang="en-US" smtClean="0">
                <a:solidFill>
                  <a:srgbClr val="C00000"/>
                </a:solidFill>
                <a:sym typeface="Wingdings" pitchFamily="2" charset="2"/>
              </a:rPr>
              <a:t>Eubacteria and Archaea</a:t>
            </a:r>
          </a:p>
          <a:p>
            <a:pPr eaLnBrk="1" hangingPunct="1">
              <a:buFont typeface="Wingdings 2" pitchFamily="18" charset="2"/>
              <a:buNone/>
            </a:pPr>
            <a:endParaRPr lang="en-US" sz="2400" smtClean="0"/>
          </a:p>
          <a:p>
            <a:pPr eaLnBrk="1" hangingPunct="1"/>
            <a:endParaRPr lang="en-US" smtClean="0">
              <a:solidFill>
                <a:srgbClr val="C00000"/>
              </a:solidFill>
            </a:endParaRPr>
          </a:p>
        </p:txBody>
      </p:sp>
      <p:sp>
        <p:nvSpPr>
          <p:cNvPr id="30724"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lang="en-US" sz="4000" smtClean="0"/>
              <a:t>Once upon a time….</a:t>
            </a:r>
            <a:endParaRPr lang="en-US" sz="4000" b="1" smtClean="0">
              <a:solidFill>
                <a:srgbClr val="C00000"/>
              </a:solidFill>
            </a:endParaRPr>
          </a:p>
        </p:txBody>
      </p:sp>
      <p:sp>
        <p:nvSpPr>
          <p:cNvPr id="18435" name="Rectangle 3"/>
          <p:cNvSpPr>
            <a:spLocks noGrp="1" noChangeArrowheads="1"/>
          </p:cNvSpPr>
          <p:nvPr>
            <p:ph type="body" sz="half" idx="1"/>
          </p:nvPr>
        </p:nvSpPr>
        <p:spPr>
          <a:xfrm>
            <a:off x="1600200" y="1600200"/>
            <a:ext cx="5181600" cy="2514600"/>
          </a:xfrm>
        </p:spPr>
        <p:txBody>
          <a:bodyPr>
            <a:normAutofit lnSpcReduction="10000"/>
          </a:bodyPr>
          <a:lstStyle/>
          <a:p>
            <a:pPr marL="990600" lvl="1" indent="-533400" eaLnBrk="1" fontAlgn="auto" hangingPunct="1">
              <a:spcAft>
                <a:spcPts val="0"/>
              </a:spcAft>
              <a:buFont typeface="Wingdings 2"/>
              <a:buNone/>
              <a:defRPr/>
            </a:pPr>
            <a:r>
              <a:rPr lang="en-US" dirty="0" smtClean="0"/>
              <a:t>Once upon a time there lived a bunch of unicellular prokaryotes called bacteria whom, in the 1700’s, was united by King </a:t>
            </a:r>
            <a:r>
              <a:rPr lang="en-US" dirty="0" err="1" smtClean="0"/>
              <a:t>Carlous</a:t>
            </a:r>
            <a:r>
              <a:rPr lang="en-US" dirty="0" smtClean="0"/>
              <a:t> Linnaeus, under a kingdom called </a:t>
            </a:r>
            <a:r>
              <a:rPr lang="en-US" b="1" dirty="0" err="1" smtClean="0"/>
              <a:t>Monera</a:t>
            </a:r>
            <a:r>
              <a:rPr lang="en-US" dirty="0" smtClean="0"/>
              <a:t>.</a:t>
            </a:r>
            <a:endParaRPr lang="en-US" dirty="0"/>
          </a:p>
        </p:txBody>
      </p:sp>
      <p:pic>
        <p:nvPicPr>
          <p:cNvPr id="31747" name="Picture 2" descr="C:\Documents and Settings\Owner\My Documents\My Pictures\Microsoft Clip Organizer\j0078733.wmf"/>
          <p:cNvPicPr>
            <a:picLocks noChangeAspect="1" noChangeArrowheads="1"/>
          </p:cNvPicPr>
          <p:nvPr/>
        </p:nvPicPr>
        <p:blipFill>
          <a:blip r:embed="rId2"/>
          <a:srcRect/>
          <a:stretch>
            <a:fillRect/>
          </a:stretch>
        </p:blipFill>
        <p:spPr bwMode="auto">
          <a:xfrm>
            <a:off x="457200" y="1524000"/>
            <a:ext cx="1395413" cy="3927475"/>
          </a:xfrm>
          <a:prstGeom prst="rect">
            <a:avLst/>
          </a:prstGeom>
          <a:noFill/>
          <a:ln w="9525">
            <a:noFill/>
            <a:miter lim="800000"/>
            <a:headEnd/>
            <a:tailEnd/>
          </a:ln>
        </p:spPr>
      </p:pic>
      <p:pic>
        <p:nvPicPr>
          <p:cNvPr id="31748" name="Picture 3" descr="C:\Documents and Settings\Owner\Local Settings\Temporary Internet Files\Content.IE5\V2TO885K\MCj04257420000[1].wmf"/>
          <p:cNvPicPr>
            <a:picLocks noChangeAspect="1" noChangeArrowheads="1"/>
          </p:cNvPicPr>
          <p:nvPr/>
        </p:nvPicPr>
        <p:blipFill>
          <a:blip r:embed="rId3"/>
          <a:srcRect/>
          <a:stretch>
            <a:fillRect/>
          </a:stretch>
        </p:blipFill>
        <p:spPr bwMode="auto">
          <a:xfrm>
            <a:off x="6629400" y="0"/>
            <a:ext cx="2268538" cy="3208338"/>
          </a:xfrm>
          <a:prstGeom prst="rect">
            <a:avLst/>
          </a:prstGeom>
          <a:noFill/>
          <a:ln w="9525">
            <a:noFill/>
            <a:miter lim="800000"/>
            <a:headEnd/>
            <a:tailEnd/>
          </a:ln>
        </p:spPr>
      </p:pic>
      <p:pic>
        <p:nvPicPr>
          <p:cNvPr id="31749" name="Picture 5" descr="C:\Documents and Settings\Owner\Local Settings\Temporary Internet Files\Content.IE5\V2TO885K\MCj04244900000[1].wmf"/>
          <p:cNvPicPr>
            <a:picLocks noChangeAspect="1" noChangeArrowheads="1"/>
          </p:cNvPicPr>
          <p:nvPr/>
        </p:nvPicPr>
        <p:blipFill>
          <a:blip r:embed="rId4"/>
          <a:srcRect/>
          <a:stretch>
            <a:fillRect/>
          </a:stretch>
        </p:blipFill>
        <p:spPr bwMode="auto">
          <a:xfrm>
            <a:off x="4343400" y="5561013"/>
            <a:ext cx="1230313" cy="1296987"/>
          </a:xfrm>
          <a:prstGeom prst="rect">
            <a:avLst/>
          </a:prstGeom>
          <a:noFill/>
          <a:ln w="9525">
            <a:noFill/>
            <a:miter lim="800000"/>
            <a:headEnd/>
            <a:tailEnd/>
          </a:ln>
        </p:spPr>
      </p:pic>
      <p:pic>
        <p:nvPicPr>
          <p:cNvPr id="31750" name="Picture 6" descr="C:\Documents and Settings\Owner\Local Settings\Temporary Internet Files\Content.IE5\WVO8M9TV\MCj04244700000[1].wmf"/>
          <p:cNvPicPr>
            <a:picLocks noChangeAspect="1" noChangeArrowheads="1"/>
          </p:cNvPicPr>
          <p:nvPr/>
        </p:nvPicPr>
        <p:blipFill>
          <a:blip r:embed="rId5"/>
          <a:srcRect/>
          <a:stretch>
            <a:fillRect/>
          </a:stretch>
        </p:blipFill>
        <p:spPr bwMode="auto">
          <a:xfrm>
            <a:off x="3124200" y="4267200"/>
            <a:ext cx="1350963" cy="1265238"/>
          </a:xfrm>
          <a:prstGeom prst="rect">
            <a:avLst/>
          </a:prstGeom>
          <a:noFill/>
          <a:ln w="9525">
            <a:noFill/>
            <a:miter lim="800000"/>
            <a:headEnd/>
            <a:tailEnd/>
          </a:ln>
        </p:spPr>
      </p:pic>
      <p:pic>
        <p:nvPicPr>
          <p:cNvPr id="31751" name="Picture 8" descr="C:\Documents and Settings\Owner\Local Settings\Temporary Internet Files\Content.IE5\WVO8M9TV\MCj04244960000[1].wmf"/>
          <p:cNvPicPr>
            <a:picLocks noChangeAspect="1" noChangeArrowheads="1"/>
          </p:cNvPicPr>
          <p:nvPr/>
        </p:nvPicPr>
        <p:blipFill>
          <a:blip r:embed="rId6"/>
          <a:srcRect/>
          <a:stretch>
            <a:fillRect/>
          </a:stretch>
        </p:blipFill>
        <p:spPr bwMode="auto">
          <a:xfrm>
            <a:off x="1674813" y="5418138"/>
            <a:ext cx="1108075" cy="993775"/>
          </a:xfrm>
          <a:prstGeom prst="rect">
            <a:avLst/>
          </a:prstGeom>
          <a:noFill/>
          <a:ln w="9525">
            <a:noFill/>
            <a:miter lim="800000"/>
            <a:headEnd/>
            <a:tailEnd/>
          </a:ln>
        </p:spPr>
      </p:pic>
      <p:pic>
        <p:nvPicPr>
          <p:cNvPr id="31752" name="Picture 9" descr="C:\Documents and Settings\Owner\Local Settings\Temporary Internet Files\Content.IE5\LV1FDJEY\MCj04244760000[1].wmf"/>
          <p:cNvPicPr>
            <a:picLocks noChangeAspect="1" noChangeArrowheads="1"/>
          </p:cNvPicPr>
          <p:nvPr/>
        </p:nvPicPr>
        <p:blipFill>
          <a:blip r:embed="rId7"/>
          <a:srcRect/>
          <a:stretch>
            <a:fillRect/>
          </a:stretch>
        </p:blipFill>
        <p:spPr bwMode="auto">
          <a:xfrm>
            <a:off x="7894638" y="5514975"/>
            <a:ext cx="1249362" cy="1343025"/>
          </a:xfrm>
          <a:prstGeom prst="rect">
            <a:avLst/>
          </a:prstGeom>
          <a:noFill/>
          <a:ln w="9525">
            <a:noFill/>
            <a:miter lim="800000"/>
            <a:headEnd/>
            <a:tailEnd/>
          </a:ln>
        </p:spPr>
      </p:pic>
      <p:pic>
        <p:nvPicPr>
          <p:cNvPr id="31753" name="Picture 10" descr="C:\Documents and Settings\Owner\Local Settings\Temporary Internet Files\Content.IE5\V2TO885K\MCj04258000000[1].wmf"/>
          <p:cNvPicPr>
            <a:picLocks noChangeAspect="1" noChangeArrowheads="1"/>
          </p:cNvPicPr>
          <p:nvPr/>
        </p:nvPicPr>
        <p:blipFill>
          <a:blip r:embed="rId8"/>
          <a:srcRect/>
          <a:stretch>
            <a:fillRect/>
          </a:stretch>
        </p:blipFill>
        <p:spPr bwMode="auto">
          <a:xfrm>
            <a:off x="6324600" y="3276600"/>
            <a:ext cx="1217613" cy="1354138"/>
          </a:xfrm>
          <a:prstGeom prst="rect">
            <a:avLst/>
          </a:prstGeom>
          <a:noFill/>
          <a:ln w="9525">
            <a:noFill/>
            <a:miter lim="800000"/>
            <a:headEnd/>
            <a:tailEnd/>
          </a:ln>
        </p:spPr>
      </p:pic>
      <p:pic>
        <p:nvPicPr>
          <p:cNvPr id="31754" name="Picture 11" descr="C:\Documents and Settings\Owner\Local Settings\Temporary Internet Files\Content.IE5\WVO8M9TV\MCj04257760000[1].wmf"/>
          <p:cNvPicPr>
            <a:picLocks noChangeAspect="1" noChangeArrowheads="1"/>
          </p:cNvPicPr>
          <p:nvPr/>
        </p:nvPicPr>
        <p:blipFill>
          <a:blip r:embed="rId9"/>
          <a:srcRect/>
          <a:stretch>
            <a:fillRect/>
          </a:stretch>
        </p:blipFill>
        <p:spPr bwMode="auto">
          <a:xfrm>
            <a:off x="7685088" y="3733800"/>
            <a:ext cx="1458912" cy="1320800"/>
          </a:xfrm>
          <a:prstGeom prst="rect">
            <a:avLst/>
          </a:prstGeom>
          <a:noFill/>
          <a:ln w="9525">
            <a:noFill/>
            <a:miter lim="800000"/>
            <a:headEnd/>
            <a:tailEnd/>
          </a:ln>
        </p:spPr>
      </p:pic>
      <p:pic>
        <p:nvPicPr>
          <p:cNvPr id="31755" name="Picture 12" descr="C:\Documents and Settings\Owner\Local Settings\Temporary Internet Files\Content.IE5\V2TO885K\MCj04257480000[1].wmf"/>
          <p:cNvPicPr>
            <a:picLocks noChangeAspect="1" noChangeArrowheads="1"/>
          </p:cNvPicPr>
          <p:nvPr/>
        </p:nvPicPr>
        <p:blipFill>
          <a:blip r:embed="rId10"/>
          <a:srcRect/>
          <a:stretch>
            <a:fillRect/>
          </a:stretch>
        </p:blipFill>
        <p:spPr bwMode="auto">
          <a:xfrm>
            <a:off x="1676400" y="3810000"/>
            <a:ext cx="1304925" cy="1341438"/>
          </a:xfrm>
          <a:prstGeom prst="rect">
            <a:avLst/>
          </a:prstGeom>
          <a:noFill/>
          <a:ln w="9525">
            <a:noFill/>
            <a:miter lim="800000"/>
            <a:headEnd/>
            <a:tailEnd/>
          </a:ln>
        </p:spPr>
      </p:pic>
      <p:pic>
        <p:nvPicPr>
          <p:cNvPr id="31756" name="Picture 15" descr="C:\Documents and Settings\Owner\Local Settings\Temporary Internet Files\Content.IE5\WVO8M9TV\MCj04238300000[1].wmf"/>
          <p:cNvPicPr>
            <a:picLocks noChangeAspect="1" noChangeArrowheads="1"/>
          </p:cNvPicPr>
          <p:nvPr/>
        </p:nvPicPr>
        <p:blipFill>
          <a:blip r:embed="rId11"/>
          <a:srcRect/>
          <a:stretch>
            <a:fillRect/>
          </a:stretch>
        </p:blipFill>
        <p:spPr bwMode="auto">
          <a:xfrm>
            <a:off x="6629400" y="5334000"/>
            <a:ext cx="1206500" cy="1295400"/>
          </a:xfrm>
          <a:prstGeom prst="rect">
            <a:avLst/>
          </a:prstGeom>
          <a:noFill/>
          <a:ln w="9525">
            <a:noFill/>
            <a:miter lim="800000"/>
            <a:headEnd/>
            <a:tailEnd/>
          </a:ln>
        </p:spPr>
      </p:pic>
      <p:pic>
        <p:nvPicPr>
          <p:cNvPr id="31757" name="Picture 16" descr="C:\Documents and Settings\Owner\Local Settings\Temporary Internet Files\Content.IE5\47CFMUA1\MCj04257860000[1].wmf"/>
          <p:cNvPicPr>
            <a:picLocks noChangeAspect="1" noChangeArrowheads="1"/>
          </p:cNvPicPr>
          <p:nvPr/>
        </p:nvPicPr>
        <p:blipFill>
          <a:blip r:embed="rId12"/>
          <a:srcRect/>
          <a:stretch>
            <a:fillRect/>
          </a:stretch>
        </p:blipFill>
        <p:spPr bwMode="auto">
          <a:xfrm>
            <a:off x="-28575" y="4646613"/>
            <a:ext cx="1438275" cy="1905000"/>
          </a:xfrm>
          <a:prstGeom prst="rect">
            <a:avLst/>
          </a:prstGeom>
          <a:noFill/>
          <a:ln w="9525">
            <a:noFill/>
            <a:miter lim="800000"/>
            <a:headEnd/>
            <a:tailEnd/>
          </a:ln>
        </p:spPr>
      </p:pic>
      <p:pic>
        <p:nvPicPr>
          <p:cNvPr id="31758" name="Picture 17" descr="C:\Documents and Settings\Owner\Local Settings\Temporary Internet Files\Content.IE5\V2TO885K\MCj04257500000[1].wmf"/>
          <p:cNvPicPr>
            <a:picLocks noChangeAspect="1" noChangeArrowheads="1"/>
          </p:cNvPicPr>
          <p:nvPr/>
        </p:nvPicPr>
        <p:blipFill>
          <a:blip r:embed="rId13"/>
          <a:srcRect/>
          <a:stretch>
            <a:fillRect/>
          </a:stretch>
        </p:blipFill>
        <p:spPr bwMode="auto">
          <a:xfrm>
            <a:off x="2667000" y="5595938"/>
            <a:ext cx="1454150" cy="1262062"/>
          </a:xfrm>
          <a:prstGeom prst="rect">
            <a:avLst/>
          </a:prstGeom>
          <a:noFill/>
          <a:ln w="9525">
            <a:noFill/>
            <a:miter lim="800000"/>
            <a:headEnd/>
            <a:tailEnd/>
          </a:ln>
        </p:spPr>
      </p:pic>
      <p:pic>
        <p:nvPicPr>
          <p:cNvPr id="31759" name="Picture 19" descr="C:\Documents and Settings\Owner\Local Settings\Temporary Internet Files\Content.IE5\WVO8M9TV\MCj04257880000[1].wmf"/>
          <p:cNvPicPr>
            <a:picLocks noChangeAspect="1" noChangeArrowheads="1"/>
          </p:cNvPicPr>
          <p:nvPr/>
        </p:nvPicPr>
        <p:blipFill>
          <a:blip r:embed="rId14"/>
          <a:srcRect/>
          <a:stretch>
            <a:fillRect/>
          </a:stretch>
        </p:blipFill>
        <p:spPr bwMode="auto">
          <a:xfrm>
            <a:off x="4800600" y="3581400"/>
            <a:ext cx="901700" cy="1155700"/>
          </a:xfrm>
          <a:prstGeom prst="rect">
            <a:avLst/>
          </a:prstGeom>
          <a:noFill/>
          <a:ln w="9525">
            <a:noFill/>
            <a:miter lim="800000"/>
            <a:headEnd/>
            <a:tailEnd/>
          </a:ln>
        </p:spPr>
      </p:pic>
      <p:pic>
        <p:nvPicPr>
          <p:cNvPr id="31760" name="Picture 4" descr="C:\Documents and Settings\Owner\Local Settings\Temporary Internet Files\Content.IE5\LV1FDJEY\MCj04257460000[1].wmf"/>
          <p:cNvPicPr>
            <a:picLocks noChangeAspect="1" noChangeArrowheads="1"/>
          </p:cNvPicPr>
          <p:nvPr/>
        </p:nvPicPr>
        <p:blipFill>
          <a:blip r:embed="rId15"/>
          <a:srcRect/>
          <a:stretch>
            <a:fillRect/>
          </a:stretch>
        </p:blipFill>
        <p:spPr bwMode="auto">
          <a:xfrm>
            <a:off x="5334000" y="4648200"/>
            <a:ext cx="1219200" cy="123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eaLnBrk="1" hangingPunct="1"/>
            <a:r>
              <a:rPr lang="en-US" smtClean="0"/>
              <a:t>Kingdom Monera</a:t>
            </a:r>
          </a:p>
        </p:txBody>
      </p:sp>
      <p:sp>
        <p:nvSpPr>
          <p:cNvPr id="32770" name="Text Placeholder 2"/>
          <p:cNvSpPr>
            <a:spLocks noGrp="1"/>
          </p:cNvSpPr>
          <p:nvPr>
            <p:ph type="body" sz="half" idx="1"/>
          </p:nvPr>
        </p:nvSpPr>
        <p:spPr>
          <a:xfrm>
            <a:off x="2590800" y="1524000"/>
            <a:ext cx="4648200" cy="4191000"/>
          </a:xfrm>
        </p:spPr>
        <p:txBody>
          <a:bodyPr/>
          <a:lstStyle/>
          <a:p>
            <a:pPr eaLnBrk="1" hangingPunct="1"/>
            <a:r>
              <a:rPr lang="en-US" sz="2400" smtClean="0"/>
              <a:t>They lived happily together until </a:t>
            </a:r>
          </a:p>
          <a:p>
            <a:pPr eaLnBrk="1" hangingPunct="1"/>
            <a:endParaRPr lang="en-US" sz="2400" smtClean="0"/>
          </a:p>
          <a:p>
            <a:pPr eaLnBrk="1" hangingPunct="1"/>
            <a:endParaRPr lang="en-US" sz="2400" smtClean="0"/>
          </a:p>
          <a:p>
            <a:pPr eaLnBrk="1" hangingPunct="1"/>
            <a:endParaRPr lang="en-US" sz="2400" smtClean="0"/>
          </a:p>
          <a:p>
            <a:pPr eaLnBrk="1" hangingPunct="1"/>
            <a:r>
              <a:rPr lang="en-US" sz="2400" smtClean="0"/>
              <a:t>1970’s when a new leader discovered that all of the bacteria weren’t the same after all!!  </a:t>
            </a:r>
          </a:p>
        </p:txBody>
      </p:sp>
      <p:pic>
        <p:nvPicPr>
          <p:cNvPr id="32771" name="Picture 2" descr="C:\Documents and Settings\Owner\My Documents\My Pictures\Microsoft Clip Organizer\j0078720.wmf"/>
          <p:cNvPicPr>
            <a:picLocks noChangeAspect="1" noChangeArrowheads="1"/>
          </p:cNvPicPr>
          <p:nvPr/>
        </p:nvPicPr>
        <p:blipFill>
          <a:blip r:embed="rId2"/>
          <a:srcRect/>
          <a:stretch>
            <a:fillRect/>
          </a:stretch>
        </p:blipFill>
        <p:spPr bwMode="auto">
          <a:xfrm>
            <a:off x="381000" y="1447800"/>
            <a:ext cx="2349500" cy="2617788"/>
          </a:xfrm>
          <a:prstGeom prst="rect">
            <a:avLst/>
          </a:prstGeom>
          <a:noFill/>
          <a:ln w="9525">
            <a:noFill/>
            <a:miter lim="800000"/>
            <a:headEnd/>
            <a:tailEnd/>
          </a:ln>
        </p:spPr>
      </p:pic>
      <p:pic>
        <p:nvPicPr>
          <p:cNvPr id="32772" name="Picture 3" descr="C:\Documents and Settings\Owner\My Documents\My Pictures\Microsoft Clip Organizer\j0078714.wmf"/>
          <p:cNvPicPr>
            <a:picLocks noChangeAspect="1" noChangeArrowheads="1"/>
          </p:cNvPicPr>
          <p:nvPr/>
        </p:nvPicPr>
        <p:blipFill>
          <a:blip r:embed="rId3"/>
          <a:srcRect/>
          <a:stretch>
            <a:fillRect/>
          </a:stretch>
        </p:blipFill>
        <p:spPr bwMode="auto">
          <a:xfrm>
            <a:off x="6629400" y="1752600"/>
            <a:ext cx="2101850" cy="3951288"/>
          </a:xfrm>
          <a:prstGeom prst="rect">
            <a:avLst/>
          </a:prstGeom>
          <a:noFill/>
          <a:ln w="9525">
            <a:noFill/>
            <a:miter lim="800000"/>
            <a:headEnd/>
            <a:tailEnd/>
          </a:ln>
        </p:spPr>
      </p:pic>
      <p:pic>
        <p:nvPicPr>
          <p:cNvPr id="32773" name="Picture 5" descr="C:\Documents and Settings\Owner\Local Settings\Temporary Internet Files\Content.IE5\47CFMUA1\MCj04238280000[1].wmf"/>
          <p:cNvPicPr>
            <a:picLocks noChangeAspect="1" noChangeArrowheads="1"/>
          </p:cNvPicPr>
          <p:nvPr/>
        </p:nvPicPr>
        <p:blipFill>
          <a:blip r:embed="rId4"/>
          <a:srcRect/>
          <a:stretch>
            <a:fillRect/>
          </a:stretch>
        </p:blipFill>
        <p:spPr bwMode="auto">
          <a:xfrm>
            <a:off x="8083550" y="4876800"/>
            <a:ext cx="1060450" cy="1682750"/>
          </a:xfrm>
          <a:prstGeom prst="rect">
            <a:avLst/>
          </a:prstGeom>
          <a:noFill/>
          <a:ln w="9525">
            <a:noFill/>
            <a:miter lim="800000"/>
            <a:headEnd/>
            <a:tailEnd/>
          </a:ln>
        </p:spPr>
      </p:pic>
      <p:pic>
        <p:nvPicPr>
          <p:cNvPr id="32774" name="Picture 6" descr="C:\Documents and Settings\Owner\Local Settings\Temporary Internet Files\Content.IE5\WVO8M9TV\MCj04238520000[1].wmf"/>
          <p:cNvPicPr>
            <a:picLocks noChangeAspect="1" noChangeArrowheads="1"/>
          </p:cNvPicPr>
          <p:nvPr/>
        </p:nvPicPr>
        <p:blipFill>
          <a:blip r:embed="rId5"/>
          <a:srcRect/>
          <a:stretch>
            <a:fillRect/>
          </a:stretch>
        </p:blipFill>
        <p:spPr bwMode="auto">
          <a:xfrm>
            <a:off x="4343400" y="4946650"/>
            <a:ext cx="1495425" cy="1911350"/>
          </a:xfrm>
          <a:prstGeom prst="rect">
            <a:avLst/>
          </a:prstGeom>
          <a:noFill/>
          <a:ln w="9525">
            <a:noFill/>
            <a:miter lim="800000"/>
            <a:headEnd/>
            <a:tailEnd/>
          </a:ln>
        </p:spPr>
      </p:pic>
      <p:pic>
        <p:nvPicPr>
          <p:cNvPr id="32775" name="Picture 7" descr="C:\Documents and Settings\Owner\My Documents\My Pictures\Microsoft Clip Organizer\j0434411.wmf"/>
          <p:cNvPicPr>
            <a:picLocks noChangeAspect="1" noChangeArrowheads="1"/>
          </p:cNvPicPr>
          <p:nvPr/>
        </p:nvPicPr>
        <p:blipFill>
          <a:blip r:embed="rId6"/>
          <a:srcRect/>
          <a:stretch>
            <a:fillRect/>
          </a:stretch>
        </p:blipFill>
        <p:spPr bwMode="auto">
          <a:xfrm>
            <a:off x="1066800" y="4660900"/>
            <a:ext cx="1771650" cy="1993900"/>
          </a:xfrm>
          <a:prstGeom prst="rect">
            <a:avLst/>
          </a:prstGeom>
          <a:noFill/>
          <a:ln w="9525">
            <a:noFill/>
            <a:miter lim="800000"/>
            <a:headEnd/>
            <a:tailEnd/>
          </a:ln>
        </p:spPr>
      </p:pic>
      <p:pic>
        <p:nvPicPr>
          <p:cNvPr id="32776" name="Picture 8" descr="C:\Documents and Settings\Owner\My Documents\My Pictures\Microsoft Clip Organizer\j0429817.wmf"/>
          <p:cNvPicPr>
            <a:picLocks noChangeAspect="1" noChangeArrowheads="1"/>
          </p:cNvPicPr>
          <p:nvPr/>
        </p:nvPicPr>
        <p:blipFill>
          <a:blip r:embed="rId7"/>
          <a:srcRect/>
          <a:stretch>
            <a:fillRect/>
          </a:stretch>
        </p:blipFill>
        <p:spPr bwMode="auto">
          <a:xfrm>
            <a:off x="3886200" y="2057400"/>
            <a:ext cx="1527175" cy="1611313"/>
          </a:xfrm>
          <a:prstGeom prst="rect">
            <a:avLst/>
          </a:prstGeom>
          <a:noFill/>
          <a:ln w="9525">
            <a:noFill/>
            <a:miter lim="800000"/>
            <a:headEnd/>
            <a:tailEnd/>
          </a:ln>
        </p:spPr>
      </p:pic>
      <p:pic>
        <p:nvPicPr>
          <p:cNvPr id="32777" name="Picture 9" descr="C:\Documents and Settings\Owner\My Documents\My Pictures\Microsoft Clip Organizer\j0425820.wmf"/>
          <p:cNvPicPr>
            <a:picLocks noChangeAspect="1" noChangeArrowheads="1"/>
          </p:cNvPicPr>
          <p:nvPr/>
        </p:nvPicPr>
        <p:blipFill>
          <a:blip r:embed="rId8"/>
          <a:srcRect/>
          <a:stretch>
            <a:fillRect/>
          </a:stretch>
        </p:blipFill>
        <p:spPr bwMode="auto">
          <a:xfrm>
            <a:off x="7239000" y="0"/>
            <a:ext cx="1676400" cy="1714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p:txBody>
          <a:bodyPr/>
          <a:lstStyle/>
          <a:p>
            <a:pPr eaLnBrk="1" hangingPunct="1"/>
            <a:r>
              <a:rPr lang="en-US" smtClean="0"/>
              <a:t>The oldest group A</a:t>
            </a:r>
          </a:p>
        </p:txBody>
      </p:sp>
      <p:sp>
        <p:nvSpPr>
          <p:cNvPr id="33794" name="Text Placeholder 2"/>
          <p:cNvSpPr>
            <a:spLocks noGrp="1"/>
          </p:cNvSpPr>
          <p:nvPr>
            <p:ph type="body" sz="half" idx="1"/>
          </p:nvPr>
        </p:nvSpPr>
        <p:spPr>
          <a:xfrm>
            <a:off x="304800" y="1447800"/>
            <a:ext cx="4191000" cy="4830763"/>
          </a:xfrm>
        </p:spPr>
        <p:txBody>
          <a:bodyPr/>
          <a:lstStyle/>
          <a:p>
            <a:pPr eaLnBrk="1" hangingPunct="1"/>
            <a:r>
              <a:rPr lang="en-US" smtClean="0"/>
              <a:t> said they are the FIRST organisms to exist on Earth, and that they were FAR SUPERIOR to that other group for they could tough out the harshest of environments!!</a:t>
            </a:r>
          </a:p>
          <a:p>
            <a:pPr eaLnBrk="1" hangingPunct="1"/>
            <a:r>
              <a:rPr lang="en-US" smtClean="0"/>
              <a:t>  They called themselves the ancients.</a:t>
            </a:r>
          </a:p>
        </p:txBody>
      </p:sp>
      <p:pic>
        <p:nvPicPr>
          <p:cNvPr id="33795" name="Picture 2" descr="C:\Documents and Settings\Owner\My Documents\My Pictures\Microsoft Clip Organizer\j0423836.wmf"/>
          <p:cNvPicPr>
            <a:picLocks noChangeAspect="1" noChangeArrowheads="1"/>
          </p:cNvPicPr>
          <p:nvPr/>
        </p:nvPicPr>
        <p:blipFill>
          <a:blip r:embed="rId2"/>
          <a:srcRect/>
          <a:stretch>
            <a:fillRect/>
          </a:stretch>
        </p:blipFill>
        <p:spPr bwMode="auto">
          <a:xfrm>
            <a:off x="6019800" y="762000"/>
            <a:ext cx="1936750" cy="1905000"/>
          </a:xfrm>
          <a:prstGeom prst="rect">
            <a:avLst/>
          </a:prstGeom>
          <a:noFill/>
          <a:ln w="9525">
            <a:noFill/>
            <a:miter lim="800000"/>
            <a:headEnd/>
            <a:tailEnd/>
          </a:ln>
        </p:spPr>
      </p:pic>
      <p:pic>
        <p:nvPicPr>
          <p:cNvPr id="33796" name="Picture 3" descr="C:\Documents and Settings\Owner\My Documents\My Pictures\Microsoft Clip Organizer\j0432479.wmf"/>
          <p:cNvPicPr>
            <a:picLocks noChangeAspect="1" noChangeArrowheads="1"/>
          </p:cNvPicPr>
          <p:nvPr/>
        </p:nvPicPr>
        <p:blipFill>
          <a:blip r:embed="rId3"/>
          <a:srcRect/>
          <a:stretch>
            <a:fillRect/>
          </a:stretch>
        </p:blipFill>
        <p:spPr bwMode="auto">
          <a:xfrm>
            <a:off x="6781800" y="3657600"/>
            <a:ext cx="1670050" cy="1851025"/>
          </a:xfrm>
          <a:prstGeom prst="rect">
            <a:avLst/>
          </a:prstGeom>
          <a:noFill/>
          <a:ln w="9525">
            <a:noFill/>
            <a:miter lim="800000"/>
            <a:headEnd/>
            <a:tailEnd/>
          </a:ln>
        </p:spPr>
      </p:pic>
      <p:pic>
        <p:nvPicPr>
          <p:cNvPr id="33797" name="Picture 4" descr="C:\Documents and Settings\Owner\My Documents\My Pictures\Microsoft Clip Organizer\j0423824.wmf"/>
          <p:cNvPicPr>
            <a:picLocks noChangeAspect="1" noChangeArrowheads="1"/>
          </p:cNvPicPr>
          <p:nvPr/>
        </p:nvPicPr>
        <p:blipFill>
          <a:blip r:embed="rId4"/>
          <a:srcRect/>
          <a:stretch>
            <a:fillRect/>
          </a:stretch>
        </p:blipFill>
        <p:spPr bwMode="auto">
          <a:xfrm>
            <a:off x="4486275" y="2632075"/>
            <a:ext cx="1889125" cy="1863725"/>
          </a:xfrm>
          <a:prstGeom prst="rect">
            <a:avLst/>
          </a:prstGeom>
          <a:noFill/>
          <a:ln w="9525">
            <a:noFill/>
            <a:miter lim="800000"/>
            <a:headEnd/>
            <a:tailEnd/>
          </a:ln>
        </p:spPr>
      </p:pic>
      <p:pic>
        <p:nvPicPr>
          <p:cNvPr id="33798" name="Picture 7" descr="C:\Documents and Settings\Owner\Local Settings\Temporary Internet Files\Content.IE5\47CFMUA1\MCj04325380000[1].png"/>
          <p:cNvPicPr>
            <a:picLocks noChangeAspect="1" noChangeArrowheads="1"/>
          </p:cNvPicPr>
          <p:nvPr/>
        </p:nvPicPr>
        <p:blipFill>
          <a:blip r:embed="rId5"/>
          <a:srcRect/>
          <a:stretch>
            <a:fillRect/>
          </a:stretch>
        </p:blipFill>
        <p:spPr bwMode="auto">
          <a:xfrm>
            <a:off x="7391400" y="4648200"/>
            <a:ext cx="1752600" cy="172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pPr eaLnBrk="1" hangingPunct="1"/>
            <a:r>
              <a:rPr lang="en-US" smtClean="0"/>
              <a:t>The larger group B…</a:t>
            </a:r>
          </a:p>
        </p:txBody>
      </p:sp>
      <p:sp>
        <p:nvSpPr>
          <p:cNvPr id="34818" name="Text Placeholder 2"/>
          <p:cNvSpPr>
            <a:spLocks noGrp="1"/>
          </p:cNvSpPr>
          <p:nvPr>
            <p:ph type="body" sz="half" idx="1"/>
          </p:nvPr>
        </p:nvSpPr>
        <p:spPr>
          <a:xfrm>
            <a:off x="457200" y="1600200"/>
            <a:ext cx="5410200" cy="4525963"/>
          </a:xfrm>
        </p:spPr>
        <p:txBody>
          <a:bodyPr/>
          <a:lstStyle/>
          <a:p>
            <a:pPr eaLnBrk="1" hangingPunct="1"/>
            <a:r>
              <a:rPr lang="en-US" sz="3200" smtClean="0"/>
              <a:t>Disagreed and said that the ancients are not true bacteria after all and they weren’t allowed to socialize with them! </a:t>
            </a:r>
          </a:p>
          <a:p>
            <a:pPr eaLnBrk="1" hangingPunct="1"/>
            <a:r>
              <a:rPr lang="en-US" sz="3200" smtClean="0"/>
              <a:t>The second group referred to themselves as the “true bacteria”.  </a:t>
            </a:r>
          </a:p>
        </p:txBody>
      </p:sp>
      <p:pic>
        <p:nvPicPr>
          <p:cNvPr id="34819" name="Picture 2" descr="C:\Documents and Settings\Owner\My Documents\My Pictures\Microsoft Clip Organizer\j0424468.wmf"/>
          <p:cNvPicPr>
            <a:picLocks noChangeAspect="1" noChangeArrowheads="1"/>
          </p:cNvPicPr>
          <p:nvPr/>
        </p:nvPicPr>
        <p:blipFill>
          <a:blip r:embed="rId2"/>
          <a:srcRect/>
          <a:stretch>
            <a:fillRect/>
          </a:stretch>
        </p:blipFill>
        <p:spPr bwMode="auto">
          <a:xfrm>
            <a:off x="6629400" y="2133600"/>
            <a:ext cx="1981200" cy="1863725"/>
          </a:xfrm>
          <a:prstGeom prst="rect">
            <a:avLst/>
          </a:prstGeom>
          <a:noFill/>
          <a:ln w="9525">
            <a:noFill/>
            <a:miter lim="800000"/>
            <a:headEnd/>
            <a:tailEnd/>
          </a:ln>
        </p:spPr>
      </p:pic>
      <p:pic>
        <p:nvPicPr>
          <p:cNvPr id="34820" name="Picture 3" descr="C:\Documents and Settings\Owner\My Documents\My Pictures\Microsoft Clip Organizer\j0434411.wmf"/>
          <p:cNvPicPr>
            <a:picLocks noChangeAspect="1" noChangeArrowheads="1"/>
          </p:cNvPicPr>
          <p:nvPr/>
        </p:nvPicPr>
        <p:blipFill>
          <a:blip r:embed="rId3"/>
          <a:srcRect/>
          <a:stretch>
            <a:fillRect/>
          </a:stretch>
        </p:blipFill>
        <p:spPr bwMode="auto">
          <a:xfrm>
            <a:off x="5791200" y="304800"/>
            <a:ext cx="1625600" cy="1828800"/>
          </a:xfrm>
          <a:prstGeom prst="rect">
            <a:avLst/>
          </a:prstGeom>
          <a:noFill/>
          <a:ln w="9525">
            <a:noFill/>
            <a:miter lim="800000"/>
            <a:headEnd/>
            <a:tailEnd/>
          </a:ln>
        </p:spPr>
      </p:pic>
      <p:pic>
        <p:nvPicPr>
          <p:cNvPr id="34821" name="Picture 4" descr="C:\Documents and Settings\Owner\My Documents\My Pictures\Microsoft Clip Organizer\j0423826.wmf"/>
          <p:cNvPicPr>
            <a:picLocks noChangeAspect="1" noChangeArrowheads="1"/>
          </p:cNvPicPr>
          <p:nvPr/>
        </p:nvPicPr>
        <p:blipFill>
          <a:blip r:embed="rId4"/>
          <a:srcRect/>
          <a:stretch>
            <a:fillRect/>
          </a:stretch>
        </p:blipFill>
        <p:spPr bwMode="auto">
          <a:xfrm>
            <a:off x="6332538" y="3997325"/>
            <a:ext cx="1787525" cy="175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eaLnBrk="1" hangingPunct="1"/>
            <a:r>
              <a:rPr lang="en-US" smtClean="0"/>
              <a:t>The Moneran War</a:t>
            </a:r>
          </a:p>
        </p:txBody>
      </p:sp>
      <p:sp>
        <p:nvSpPr>
          <p:cNvPr id="35842" name="Text Placeholder 2"/>
          <p:cNvSpPr>
            <a:spLocks noGrp="1"/>
          </p:cNvSpPr>
          <p:nvPr>
            <p:ph type="body" sz="half" idx="1"/>
          </p:nvPr>
        </p:nvSpPr>
        <p:spPr/>
        <p:txBody>
          <a:bodyPr/>
          <a:lstStyle/>
          <a:p>
            <a:pPr eaLnBrk="1" hangingPunct="1"/>
            <a:r>
              <a:rPr lang="en-US" smtClean="0">
                <a:solidFill>
                  <a:schemeClr val="tx2"/>
                </a:solidFill>
              </a:rPr>
              <a:t>They had a great war, both claiming to be the head of the kingdom. </a:t>
            </a:r>
          </a:p>
          <a:p>
            <a:pPr eaLnBrk="1" hangingPunct="1"/>
            <a:r>
              <a:rPr lang="en-US" smtClean="0">
                <a:solidFill>
                  <a:schemeClr val="tx2"/>
                </a:solidFill>
              </a:rPr>
              <a:t>It finally ended in a stalemate and both groups split up into separate Kingdoms.</a:t>
            </a:r>
            <a:endParaRPr lang="en-US" smtClean="0"/>
          </a:p>
        </p:txBody>
      </p:sp>
      <p:pic>
        <p:nvPicPr>
          <p:cNvPr id="35843" name="Picture 3" descr="C:\Documents and Settings\Owner\My Documents\My Pictures\Microsoft Clip Organizer\j0425784.wmf"/>
          <p:cNvPicPr>
            <a:picLocks noChangeAspect="1" noChangeArrowheads="1"/>
          </p:cNvPicPr>
          <p:nvPr/>
        </p:nvPicPr>
        <p:blipFill>
          <a:blip r:embed="rId2"/>
          <a:srcRect/>
          <a:stretch>
            <a:fillRect/>
          </a:stretch>
        </p:blipFill>
        <p:spPr bwMode="auto">
          <a:xfrm rot="-1208726">
            <a:off x="4876800" y="2133600"/>
            <a:ext cx="1524000" cy="1978025"/>
          </a:xfrm>
          <a:prstGeom prst="rect">
            <a:avLst/>
          </a:prstGeom>
          <a:noFill/>
          <a:ln w="9525">
            <a:noFill/>
            <a:miter lim="800000"/>
            <a:headEnd/>
            <a:tailEnd/>
          </a:ln>
        </p:spPr>
      </p:pic>
      <p:pic>
        <p:nvPicPr>
          <p:cNvPr id="35844" name="Picture 4" descr="C:\Documents and Settings\Owner\My Documents\My Pictures\Microsoft Clip Organizer\j0425784.wmf"/>
          <p:cNvPicPr>
            <a:picLocks noChangeAspect="1" noChangeArrowheads="1"/>
          </p:cNvPicPr>
          <p:nvPr/>
        </p:nvPicPr>
        <p:blipFill>
          <a:blip r:embed="rId2"/>
          <a:srcRect/>
          <a:stretch>
            <a:fillRect/>
          </a:stretch>
        </p:blipFill>
        <p:spPr bwMode="auto">
          <a:xfrm rot="808410">
            <a:off x="6858000" y="2605088"/>
            <a:ext cx="1524000" cy="1978025"/>
          </a:xfrm>
          <a:prstGeom prst="rect">
            <a:avLst/>
          </a:prstGeom>
          <a:noFill/>
          <a:ln w="9525">
            <a:noFill/>
            <a:miter lim="800000"/>
            <a:headEnd/>
            <a:tailEnd/>
          </a:ln>
        </p:spPr>
      </p:pic>
      <p:pic>
        <p:nvPicPr>
          <p:cNvPr id="35845" name="Picture 5" descr="C:\Documents and Settings\Owner\My Documents\My Pictures\Microsoft Clip Organizer\j0434395.wmf"/>
          <p:cNvPicPr>
            <a:picLocks noChangeAspect="1" noChangeArrowheads="1"/>
          </p:cNvPicPr>
          <p:nvPr/>
        </p:nvPicPr>
        <p:blipFill>
          <a:blip r:embed="rId3"/>
          <a:srcRect/>
          <a:stretch>
            <a:fillRect/>
          </a:stretch>
        </p:blipFill>
        <p:spPr bwMode="auto">
          <a:xfrm>
            <a:off x="6216650" y="5091113"/>
            <a:ext cx="1892300" cy="1374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304800" y="685800"/>
            <a:ext cx="8229600" cy="1143000"/>
          </a:xfrm>
        </p:spPr>
        <p:txBody>
          <a:bodyPr>
            <a:normAutofit fontScale="90000"/>
          </a:bodyPr>
          <a:lstStyle/>
          <a:p>
            <a:pPr eaLnBrk="1" fontAlgn="auto" hangingPunct="1">
              <a:spcAft>
                <a:spcPts val="0"/>
              </a:spcAft>
              <a:defRPr/>
            </a:pPr>
            <a:r>
              <a:rPr lang="en-US" dirty="0" smtClean="0"/>
              <a:t>The Moneran War</a:t>
            </a:r>
            <a:br>
              <a:rPr lang="en-US" dirty="0" smtClean="0"/>
            </a:br>
            <a:r>
              <a:rPr lang="en-US" dirty="0" smtClean="0"/>
              <a:t>“The break-up”</a:t>
            </a:r>
            <a:r>
              <a:rPr lang="en-US" dirty="0"/>
              <a:t/>
            </a:r>
            <a:br>
              <a:rPr lang="en-US" dirty="0"/>
            </a:br>
            <a:endParaRPr lang="en-US" dirty="0"/>
          </a:p>
        </p:txBody>
      </p:sp>
      <p:pic>
        <p:nvPicPr>
          <p:cNvPr id="36866" name="Picture 4" descr="monera"/>
          <p:cNvPicPr>
            <a:picLocks noGrp="1" noChangeAspect="1" noChangeArrowheads="1"/>
          </p:cNvPicPr>
          <p:nvPr>
            <p:ph idx="1"/>
          </p:nvPr>
        </p:nvPicPr>
        <p:blipFill>
          <a:blip r:embed="rId2"/>
          <a:srcRect/>
          <a:stretch>
            <a:fillRect/>
          </a:stretch>
        </p:blipFill>
        <p:spPr>
          <a:xfrm>
            <a:off x="990600" y="1524000"/>
            <a:ext cx="6954838" cy="4367213"/>
          </a:xfrm>
        </p:spPr>
      </p:pic>
      <p:pic>
        <p:nvPicPr>
          <p:cNvPr id="36867" name="Picture 2" descr="C:\Documents and Settings\Owner\My Documents\My Pictures\Microsoft Clip Organizer\j0424478.wmf"/>
          <p:cNvPicPr>
            <a:picLocks noChangeAspect="1" noChangeArrowheads="1"/>
          </p:cNvPicPr>
          <p:nvPr/>
        </p:nvPicPr>
        <p:blipFill>
          <a:blip r:embed="rId3"/>
          <a:srcRect/>
          <a:stretch>
            <a:fillRect/>
          </a:stretch>
        </p:blipFill>
        <p:spPr bwMode="auto">
          <a:xfrm>
            <a:off x="7010400" y="4800600"/>
            <a:ext cx="1755775" cy="1851025"/>
          </a:xfrm>
          <a:prstGeom prst="rect">
            <a:avLst/>
          </a:prstGeom>
          <a:noFill/>
          <a:ln w="9525">
            <a:noFill/>
            <a:miter lim="800000"/>
            <a:headEnd/>
            <a:tailEnd/>
          </a:ln>
        </p:spPr>
      </p:pic>
      <p:pic>
        <p:nvPicPr>
          <p:cNvPr id="36868" name="Picture 3" descr="C:\Documents and Settings\Owner\My Documents\My Pictures\Microsoft Clip Organizer\j0434395.wmf"/>
          <p:cNvPicPr>
            <a:picLocks noChangeAspect="1" noChangeArrowheads="1"/>
          </p:cNvPicPr>
          <p:nvPr/>
        </p:nvPicPr>
        <p:blipFill>
          <a:blip r:embed="rId4"/>
          <a:srcRect/>
          <a:stretch>
            <a:fillRect/>
          </a:stretch>
        </p:blipFill>
        <p:spPr bwMode="auto">
          <a:xfrm>
            <a:off x="3657600" y="762000"/>
            <a:ext cx="1892300" cy="1374775"/>
          </a:xfrm>
          <a:prstGeom prst="rect">
            <a:avLst/>
          </a:prstGeom>
          <a:noFill/>
          <a:ln w="9525">
            <a:noFill/>
            <a:miter lim="800000"/>
            <a:headEnd/>
            <a:tailEnd/>
          </a:ln>
        </p:spPr>
      </p:pic>
      <p:pic>
        <p:nvPicPr>
          <p:cNvPr id="36869" name="Picture 4" descr="C:\Documents and Settings\Owner\My Documents\My Pictures\Microsoft Clip Organizer\j0423826.wmf"/>
          <p:cNvPicPr>
            <a:picLocks noChangeAspect="1" noChangeArrowheads="1"/>
          </p:cNvPicPr>
          <p:nvPr/>
        </p:nvPicPr>
        <p:blipFill>
          <a:blip r:embed="rId5"/>
          <a:srcRect/>
          <a:stretch>
            <a:fillRect/>
          </a:stretch>
        </p:blipFill>
        <p:spPr bwMode="auto">
          <a:xfrm>
            <a:off x="2438400" y="4800600"/>
            <a:ext cx="1787525" cy="1758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8"/>
          <p:cNvSpPr>
            <a:spLocks noGrp="1"/>
          </p:cNvSpPr>
          <p:nvPr>
            <p:ph type="title"/>
          </p:nvPr>
        </p:nvSpPr>
        <p:spPr/>
        <p:txBody>
          <a:bodyPr/>
          <a:lstStyle/>
          <a:p>
            <a:pPr eaLnBrk="1" hangingPunct="1"/>
            <a:r>
              <a:rPr lang="en-US" smtClean="0"/>
              <a:t>The Moneran War Ended</a:t>
            </a:r>
          </a:p>
        </p:txBody>
      </p:sp>
      <p:sp>
        <p:nvSpPr>
          <p:cNvPr id="37890" name="Text Placeholder 5"/>
          <p:cNvSpPr>
            <a:spLocks noGrp="1"/>
          </p:cNvSpPr>
          <p:nvPr>
            <p:ph type="body" sz="half" idx="1"/>
          </p:nvPr>
        </p:nvSpPr>
        <p:spPr/>
        <p:txBody>
          <a:bodyPr/>
          <a:lstStyle/>
          <a:p>
            <a:pPr eaLnBrk="1" hangingPunct="1"/>
            <a:r>
              <a:rPr lang="en-US" sz="2400" smtClean="0"/>
              <a:t>The ancients called their kingdom “Archaea” meaning “</a:t>
            </a:r>
            <a:r>
              <a:rPr lang="en-US" sz="2400" i="1" smtClean="0"/>
              <a:t>ancient bacteria.”  These prokaryotes were among the earliest organisms on Earth.  They can live in the harshest of environments, tougher than any of the other bacteria.</a:t>
            </a:r>
          </a:p>
          <a:p>
            <a:pPr eaLnBrk="1" hangingPunct="1"/>
            <a:endParaRPr lang="en-US" sz="2400" i="1" smtClean="0"/>
          </a:p>
        </p:txBody>
      </p:sp>
      <p:sp>
        <p:nvSpPr>
          <p:cNvPr id="37891" name="Content Placeholder 9"/>
          <p:cNvSpPr>
            <a:spLocks noGrp="1"/>
          </p:cNvSpPr>
          <p:nvPr>
            <p:ph sz="half" idx="2"/>
          </p:nvPr>
        </p:nvSpPr>
        <p:spPr/>
        <p:txBody>
          <a:bodyPr/>
          <a:lstStyle/>
          <a:p>
            <a:pPr eaLnBrk="1" hangingPunct="1"/>
            <a:r>
              <a:rPr lang="en-US" sz="2400" i="1" smtClean="0"/>
              <a:t>The “true bacteria” called themselves Eubacteria to distinguish themselves from the Archaea, which they no longer considered to be bacteria.</a:t>
            </a:r>
            <a:endParaRPr lang="en-US" sz="240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pPr eaLnBrk="1" fontAlgn="auto" hangingPunct="1">
              <a:spcAft>
                <a:spcPts val="0"/>
              </a:spcAft>
              <a:defRPr/>
            </a:pPr>
            <a:r>
              <a:rPr lang="en-US" dirty="0" smtClean="0"/>
              <a:t>Alabama High School Graduation Exam Standards</a:t>
            </a:r>
            <a:endParaRPr lang="en-US" dirty="0"/>
          </a:p>
        </p:txBody>
      </p:sp>
      <p:sp>
        <p:nvSpPr>
          <p:cNvPr id="19458" name="Content Placeholder 2"/>
          <p:cNvSpPr>
            <a:spLocks noGrp="1"/>
          </p:cNvSpPr>
          <p:nvPr>
            <p:ph idx="1"/>
          </p:nvPr>
        </p:nvSpPr>
        <p:spPr>
          <a:xfrm>
            <a:off x="457200" y="1447800"/>
            <a:ext cx="8153400" cy="4678363"/>
          </a:xfrm>
        </p:spPr>
        <p:txBody>
          <a:bodyPr/>
          <a:lstStyle/>
          <a:p>
            <a:pPr eaLnBrk="1" hangingPunct="1"/>
            <a:r>
              <a:rPr lang="en-US" smtClean="0"/>
              <a:t>Standard 9</a:t>
            </a:r>
          </a:p>
          <a:p>
            <a:pPr lvl="1" eaLnBrk="1" hangingPunct="1"/>
            <a:r>
              <a:rPr lang="en-US" smtClean="0"/>
              <a:t>Differentiate between the previous five-kingdom and the current six-kingdom classification systems.</a:t>
            </a:r>
          </a:p>
          <a:p>
            <a:pPr lvl="1" eaLnBrk="1" hangingPunct="1"/>
            <a:r>
              <a:rPr lang="en-US" smtClean="0"/>
              <a:t>Sequence taxa from most inclusive to least inclusive in the classification of living things</a:t>
            </a:r>
          </a:p>
          <a:p>
            <a:pPr lvl="1" eaLnBrk="1" hangingPunct="1"/>
            <a:r>
              <a:rPr lang="en-US" smtClean="0"/>
              <a:t>Identifying organisms using a dichotomous key</a:t>
            </a:r>
          </a:p>
          <a:p>
            <a:pPr lvl="1" eaLnBrk="1" hangingPunct="1"/>
            <a:r>
              <a:rPr lang="en-US" smtClean="0"/>
              <a:t>Identifying ways in which organisms from the Eubacteria, Protista, and Fungi Kingdoms are beneficial and harmful.</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descr="Organizing%20Life"/>
          <p:cNvPicPr>
            <a:picLocks noChangeAspect="1" noChangeArrowheads="1"/>
          </p:cNvPicPr>
          <p:nvPr/>
        </p:nvPicPr>
        <p:blipFill>
          <a:blip r:embed="rId2"/>
          <a:srcRect t="13983" b="32538"/>
          <a:stretch>
            <a:fillRect/>
          </a:stretch>
        </p:blipFill>
        <p:spPr bwMode="auto">
          <a:xfrm>
            <a:off x="0" y="609600"/>
            <a:ext cx="9144000"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a:xfrm>
            <a:off x="457200" y="304800"/>
            <a:ext cx="8229600" cy="1143000"/>
          </a:xfrm>
        </p:spPr>
        <p:txBody>
          <a:bodyPr/>
          <a:lstStyle/>
          <a:p>
            <a:pPr eaLnBrk="1" hangingPunct="1"/>
            <a:r>
              <a:rPr lang="en-US" b="1" smtClean="0"/>
              <a:t>1st</a:t>
            </a:r>
            <a:r>
              <a:rPr lang="en-US" smtClean="0"/>
              <a:t> Kingdom: </a:t>
            </a:r>
            <a:r>
              <a:rPr lang="en-US" b="1" smtClean="0">
                <a:solidFill>
                  <a:srgbClr val="C00000"/>
                </a:solidFill>
              </a:rPr>
              <a:t>Archaea</a:t>
            </a:r>
            <a:endParaRPr lang="en-US" smtClean="0"/>
          </a:p>
        </p:txBody>
      </p:sp>
      <p:sp>
        <p:nvSpPr>
          <p:cNvPr id="19459" name="Rectangle 3"/>
          <p:cNvSpPr>
            <a:spLocks noGrp="1" noChangeArrowheads="1"/>
          </p:cNvSpPr>
          <p:nvPr>
            <p:ph idx="1"/>
          </p:nvPr>
        </p:nvSpPr>
        <p:spPr>
          <a:xfrm>
            <a:off x="228600" y="1600200"/>
            <a:ext cx="8686800" cy="4876800"/>
          </a:xfrm>
        </p:spPr>
        <p:txBody>
          <a:bodyPr/>
          <a:lstStyle/>
          <a:p>
            <a:pPr marL="990600" lvl="1" indent="-533400" eaLnBrk="1" hangingPunct="1"/>
            <a:r>
              <a:rPr lang="en-US" sz="2200" b="1" smtClean="0">
                <a:solidFill>
                  <a:srgbClr val="002060"/>
                </a:solidFill>
              </a:rPr>
              <a:t>Cell Type: </a:t>
            </a:r>
            <a:r>
              <a:rPr lang="en-US" sz="2200" b="1" u="sng" smtClean="0"/>
              <a:t>Prokaryotes</a:t>
            </a:r>
            <a:r>
              <a:rPr lang="en-US" sz="2200" smtClean="0"/>
              <a:t>: lacks nucleus/organelles</a:t>
            </a:r>
          </a:p>
          <a:p>
            <a:pPr marL="990600" lvl="1" indent="-533400" eaLnBrk="1" hangingPunct="1"/>
            <a:r>
              <a:rPr lang="en-US" sz="2200" b="1" smtClean="0">
                <a:solidFill>
                  <a:srgbClr val="002060"/>
                </a:solidFill>
              </a:rPr>
              <a:t>Body plan: </a:t>
            </a:r>
            <a:r>
              <a:rPr lang="en-US" sz="2200" b="1" u="sng" smtClean="0"/>
              <a:t>Unicellular</a:t>
            </a:r>
          </a:p>
          <a:p>
            <a:pPr marL="990600" lvl="1" indent="-533400" eaLnBrk="1" hangingPunct="1"/>
            <a:r>
              <a:rPr lang="en-US" sz="2200" b="1" smtClean="0">
                <a:solidFill>
                  <a:srgbClr val="002060"/>
                </a:solidFill>
              </a:rPr>
              <a:t>Nutrition:</a:t>
            </a:r>
          </a:p>
          <a:p>
            <a:pPr marL="1390650" lvl="2" indent="-533400" eaLnBrk="1" hangingPunct="1"/>
            <a:r>
              <a:rPr lang="en-US" sz="2200" b="1" u="sng" smtClean="0">
                <a:solidFill>
                  <a:srgbClr val="7F7F7F"/>
                </a:solidFill>
              </a:rPr>
              <a:t>Heterotophic</a:t>
            </a:r>
            <a:r>
              <a:rPr lang="en-US" sz="2200" smtClean="0">
                <a:solidFill>
                  <a:srgbClr val="7F7F7F"/>
                </a:solidFill>
              </a:rPr>
              <a:t> (cannot make its own food) RARE</a:t>
            </a:r>
            <a:r>
              <a:rPr lang="en-US" sz="2200" smtClean="0"/>
              <a:t>	</a:t>
            </a:r>
          </a:p>
          <a:p>
            <a:pPr marL="1390650" lvl="2" indent="-533400" eaLnBrk="1" hangingPunct="1"/>
            <a:r>
              <a:rPr lang="en-US" sz="2200" b="1" u="sng" smtClean="0"/>
              <a:t>Autotrophic</a:t>
            </a:r>
            <a:r>
              <a:rPr lang="en-US" sz="2200" u="sng" smtClean="0"/>
              <a:t> </a:t>
            </a:r>
            <a:r>
              <a:rPr lang="en-US" sz="2200" smtClean="0"/>
              <a:t>(Can make its own food) by making food using chemicals called, </a:t>
            </a:r>
            <a:r>
              <a:rPr lang="en-US" sz="2200" u="sng" smtClean="0"/>
              <a:t>chemosynthesis</a:t>
            </a:r>
          </a:p>
          <a:p>
            <a:pPr marL="1390650" lvl="2" indent="-533400" eaLnBrk="1" hangingPunct="1"/>
            <a:r>
              <a:rPr lang="en-US" sz="2200" smtClean="0">
                <a:solidFill>
                  <a:srgbClr val="C00000"/>
                </a:solidFill>
              </a:rPr>
              <a:t>The ancients can not undergo Photosynthesis (using light)</a:t>
            </a:r>
          </a:p>
          <a:p>
            <a:pPr marL="990600" lvl="1" indent="-533400" eaLnBrk="1" hangingPunct="1"/>
            <a:r>
              <a:rPr lang="en-US" sz="2200" b="1" smtClean="0">
                <a:solidFill>
                  <a:srgbClr val="002060"/>
                </a:solidFill>
              </a:rPr>
              <a:t>Cell walls: </a:t>
            </a:r>
            <a:r>
              <a:rPr lang="en-US" sz="2200" b="1" smtClean="0"/>
              <a:t>are </a:t>
            </a:r>
            <a:r>
              <a:rPr lang="en-US" sz="2200" b="1" smtClean="0">
                <a:solidFill>
                  <a:srgbClr val="C00000"/>
                </a:solidFill>
              </a:rPr>
              <a:t>NOT </a:t>
            </a:r>
            <a:r>
              <a:rPr lang="en-US" sz="2200" smtClean="0"/>
              <a:t>fortified with</a:t>
            </a:r>
            <a:r>
              <a:rPr lang="en-US" sz="2200" b="1" smtClean="0"/>
              <a:t> </a:t>
            </a:r>
            <a:r>
              <a:rPr lang="en-US" sz="2200" b="1" smtClean="0">
                <a:solidFill>
                  <a:srgbClr val="C00000"/>
                </a:solidFill>
              </a:rPr>
              <a:t>peptidoglycans; (not rigid)</a:t>
            </a:r>
          </a:p>
          <a:p>
            <a:pPr marL="990600" lvl="1" indent="-533400" eaLnBrk="1" hangingPunct="1"/>
            <a:r>
              <a:rPr lang="en-US" sz="2200" b="1" smtClean="0">
                <a:solidFill>
                  <a:srgbClr val="002060"/>
                </a:solidFill>
              </a:rPr>
              <a:t>Unique to the ancients</a:t>
            </a:r>
            <a:r>
              <a:rPr lang="en-US" sz="2200" b="1" smtClean="0">
                <a:solidFill>
                  <a:srgbClr val="C00000"/>
                </a:solidFill>
              </a:rPr>
              <a:t>:  </a:t>
            </a:r>
            <a:r>
              <a:rPr lang="en-US" sz="2200" smtClean="0"/>
              <a:t>can withstand the </a:t>
            </a:r>
            <a:r>
              <a:rPr lang="en-US" sz="2200" b="1" u="sng" smtClean="0">
                <a:solidFill>
                  <a:srgbClr val="C00000"/>
                </a:solidFill>
              </a:rPr>
              <a:t>harshest environments </a:t>
            </a:r>
            <a:r>
              <a:rPr lang="en-US" sz="2200" smtClean="0"/>
              <a:t>and is determined to be the </a:t>
            </a:r>
            <a:r>
              <a:rPr lang="en-US" sz="2200" u="sng" smtClean="0">
                <a:solidFill>
                  <a:srgbClr val="C00000"/>
                </a:solidFill>
              </a:rPr>
              <a:t>“</a:t>
            </a:r>
            <a:r>
              <a:rPr lang="en-US" sz="2200" b="1" u="sng" smtClean="0">
                <a:solidFill>
                  <a:srgbClr val="C00000"/>
                </a:solidFill>
              </a:rPr>
              <a:t>first” cells </a:t>
            </a:r>
            <a:r>
              <a:rPr lang="en-US" sz="2200" smtClean="0">
                <a:solidFill>
                  <a:srgbClr val="C00000"/>
                </a:solidFill>
              </a:rPr>
              <a:t>that evolved.</a:t>
            </a:r>
          </a:p>
          <a:p>
            <a:pPr marL="609600" indent="-609600" eaLnBrk="1" hangingPunct="1"/>
            <a:endParaRPr lang="en-US" smtClean="0"/>
          </a:p>
        </p:txBody>
      </p:sp>
      <p:pic>
        <p:nvPicPr>
          <p:cNvPr id="39939" name="Picture 2" descr="C:\Documents and Settings\Owner\My Documents\My Pictures\Microsoft Clip Organizer\j0424474.wmf"/>
          <p:cNvPicPr>
            <a:picLocks noChangeAspect="1" noChangeArrowheads="1"/>
          </p:cNvPicPr>
          <p:nvPr/>
        </p:nvPicPr>
        <p:blipFill>
          <a:blip r:embed="rId2"/>
          <a:srcRect/>
          <a:stretch>
            <a:fillRect/>
          </a:stretch>
        </p:blipFill>
        <p:spPr bwMode="auto">
          <a:xfrm>
            <a:off x="0" y="5410200"/>
            <a:ext cx="1176338" cy="1243013"/>
          </a:xfrm>
          <a:prstGeom prst="rect">
            <a:avLst/>
          </a:prstGeom>
          <a:noFill/>
          <a:ln w="9525">
            <a:noFill/>
            <a:miter lim="800000"/>
            <a:headEnd/>
            <a:tailEnd/>
          </a:ln>
        </p:spPr>
      </p:pic>
    </p:spTree>
  </p:cSld>
  <p:clrMapOvr>
    <a:masterClrMapping/>
  </p:clrMapOvr>
  <p:timing>
    <p:tnLst>
      <p:par>
        <p:cTn id="1" dur="indefinite" restart="never" nodeType="tmRoot"/>
      </p:par>
    </p:tnLst>
    <p:bldLst>
      <p:bldP spid="19459" grpId="0" build="p">
        <p:tmplLst>
          <p:tmpl lvl="1">
            <p:tnLst>
              <p:par>
                <p:cTn presetID="24" presetClass="entr" presetSubtype="0" fill="hold" nodeType="clickEffect">
                  <p:stCondLst>
                    <p:cond delay="0"/>
                  </p:stCondLst>
                  <p:childTnLst>
                    <p:set>
                      <p:cBhvr>
                        <p:cTn dur="1" fill="hold">
                          <p:stCondLst>
                            <p:cond delay="0"/>
                          </p:stCondLst>
                        </p:cTn>
                        <p:tgtEl>
                          <p:spTgt spid="19459"/>
                        </p:tgtEl>
                        <p:attrNameLst>
                          <p:attrName>style.visibility</p:attrName>
                        </p:attrNameLst>
                      </p:cBhvr>
                      <p:to>
                        <p:strVal val="visible"/>
                      </p:to>
                    </p:set>
                    <p:anim to="" calcmode="lin" valueType="num">
                      <p:cBhvr>
                        <p:cTn dur="1" fill="hold"/>
                        <p:tgtEl>
                          <p:spTgt spid="19459"/>
                        </p:tgtEl>
                        <p:attrNameLst>
                          <p:attrName/>
                        </p:attrNameLst>
                      </p:cBhvr>
                    </p:anim>
                  </p:childTnLst>
                </p:cTn>
              </p:par>
            </p:tnLst>
          </p:tmpl>
          <p:tmpl lvl="2">
            <p:tnLst>
              <p:par>
                <p:cTn presetID="24" presetClass="entr" presetSubtype="0" fill="hold" nodeType="clickEffect">
                  <p:stCondLst>
                    <p:cond delay="0"/>
                  </p:stCondLst>
                  <p:childTnLst>
                    <p:set>
                      <p:cBhvr>
                        <p:cTn dur="1" fill="hold">
                          <p:stCondLst>
                            <p:cond delay="0"/>
                          </p:stCondLst>
                        </p:cTn>
                        <p:tgtEl>
                          <p:spTgt spid="19459"/>
                        </p:tgtEl>
                        <p:attrNameLst>
                          <p:attrName>style.visibility</p:attrName>
                        </p:attrNameLst>
                      </p:cBhvr>
                      <p:to>
                        <p:strVal val="visible"/>
                      </p:to>
                    </p:set>
                    <p:anim to="" calcmode="lin" valueType="num">
                      <p:cBhvr>
                        <p:cTn dur="1" fill="hold"/>
                        <p:tgtEl>
                          <p:spTgt spid="19459"/>
                        </p:tgtEl>
                        <p:attrNameLst>
                          <p:attrName/>
                        </p:attrNameLst>
                      </p:cBhvr>
                    </p:anim>
                  </p:childTnLst>
                </p:cTn>
              </p:par>
            </p:tnLst>
          </p:tmpl>
          <p:tmpl lvl="3">
            <p:tnLst>
              <p:par>
                <p:cTn presetID="24" presetClass="entr" presetSubtype="0" fill="hold" nodeType="clickEffect">
                  <p:stCondLst>
                    <p:cond delay="0"/>
                  </p:stCondLst>
                  <p:childTnLst>
                    <p:set>
                      <p:cBhvr>
                        <p:cTn dur="1" fill="hold">
                          <p:stCondLst>
                            <p:cond delay="0"/>
                          </p:stCondLst>
                        </p:cTn>
                        <p:tgtEl>
                          <p:spTgt spid="19459"/>
                        </p:tgtEl>
                        <p:attrNameLst>
                          <p:attrName>style.visibility</p:attrName>
                        </p:attrNameLst>
                      </p:cBhvr>
                      <p:to>
                        <p:strVal val="visible"/>
                      </p:to>
                    </p:set>
                    <p:anim to="" calcmode="lin" valueType="num">
                      <p:cBhvr>
                        <p:cTn dur="1" fill="hold"/>
                        <p:tgtEl>
                          <p:spTgt spid="19459"/>
                        </p:tgtEl>
                        <p:attrNameLst>
                          <p:attrName/>
                        </p:attrNameLst>
                      </p:cBhvr>
                    </p:anim>
                  </p:childTnLst>
                </p:cTn>
              </p:par>
            </p:tnLst>
          </p:tmpl>
          <p:tmpl lvl="4">
            <p:tnLst>
              <p:par>
                <p:cTn presetID="24" presetClass="entr" presetSubtype="0" fill="hold" nodeType="clickEffect">
                  <p:stCondLst>
                    <p:cond delay="0"/>
                  </p:stCondLst>
                  <p:childTnLst>
                    <p:set>
                      <p:cBhvr>
                        <p:cTn dur="1" fill="hold">
                          <p:stCondLst>
                            <p:cond delay="0"/>
                          </p:stCondLst>
                        </p:cTn>
                        <p:tgtEl>
                          <p:spTgt spid="19459"/>
                        </p:tgtEl>
                        <p:attrNameLst>
                          <p:attrName>style.visibility</p:attrName>
                        </p:attrNameLst>
                      </p:cBhvr>
                      <p:to>
                        <p:strVal val="visible"/>
                      </p:to>
                    </p:set>
                    <p:anim to="" calcmode="lin" valueType="num">
                      <p:cBhvr>
                        <p:cTn dur="1" fill="hold"/>
                        <p:tgtEl>
                          <p:spTgt spid="19459"/>
                        </p:tgtEl>
                        <p:attrNameLst>
                          <p:attrName/>
                        </p:attrNameLst>
                      </p:cBhvr>
                    </p:anim>
                  </p:childTnLst>
                </p:cTn>
              </p:par>
            </p:tnLst>
          </p:tmpl>
          <p:tmpl lvl="5">
            <p:tnLst>
              <p:par>
                <p:cTn presetID="24" presetClass="entr" presetSubtype="0" fill="hold" nodeType="clickEffect">
                  <p:stCondLst>
                    <p:cond delay="0"/>
                  </p:stCondLst>
                  <p:childTnLst>
                    <p:set>
                      <p:cBhvr>
                        <p:cTn dur="1" fill="hold">
                          <p:stCondLst>
                            <p:cond delay="0"/>
                          </p:stCondLst>
                        </p:cTn>
                        <p:tgtEl>
                          <p:spTgt spid="19459"/>
                        </p:tgtEl>
                        <p:attrNameLst>
                          <p:attrName>style.visibility</p:attrName>
                        </p:attrNameLst>
                      </p:cBhvr>
                      <p:to>
                        <p:strVal val="visible"/>
                      </p:to>
                    </p:set>
                    <p:anim to="" calcmode="lin" valueType="num">
                      <p:cBhvr>
                        <p:cTn dur="1" fill="hold"/>
                        <p:tgtEl>
                          <p:spTgt spid="19459"/>
                        </p:tgtEl>
                        <p:attrNameLst>
                          <p:attrName/>
                        </p:attrNameLst>
                      </p:cBhvr>
                    </p:anim>
                  </p:childTnLst>
                </p:cTn>
              </p:par>
            </p:tnLst>
          </p:tmpl>
        </p:tmplLst>
      </p:b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5" descr="archebacteria"/>
          <p:cNvPicPr>
            <a:picLocks noGrp="1" noChangeAspect="1" noChangeArrowheads="1"/>
          </p:cNvPicPr>
          <p:nvPr>
            <p:ph sz="half" idx="2"/>
          </p:nvPr>
        </p:nvPicPr>
        <p:blipFill>
          <a:blip r:embed="rId2"/>
          <a:srcRect r="15094"/>
          <a:stretch>
            <a:fillRect/>
          </a:stretch>
        </p:blipFill>
        <p:spPr>
          <a:xfrm rot="20311800">
            <a:off x="-14288" y="1376363"/>
            <a:ext cx="2943226" cy="2144712"/>
          </a:xfrm>
        </p:spPr>
      </p:pic>
      <p:sp>
        <p:nvSpPr>
          <p:cNvPr id="40962" name="Title 1"/>
          <p:cNvSpPr>
            <a:spLocks noGrp="1"/>
          </p:cNvSpPr>
          <p:nvPr>
            <p:ph type="title"/>
          </p:nvPr>
        </p:nvSpPr>
        <p:spPr>
          <a:xfrm>
            <a:off x="609600" y="152400"/>
            <a:ext cx="8229600" cy="1143000"/>
          </a:xfrm>
        </p:spPr>
        <p:txBody>
          <a:bodyPr/>
          <a:lstStyle/>
          <a:p>
            <a:pPr eaLnBrk="1" hangingPunct="1"/>
            <a:r>
              <a:rPr lang="en-US" smtClean="0"/>
              <a:t>      2</a:t>
            </a:r>
            <a:r>
              <a:rPr lang="en-US" baseline="30000" smtClean="0"/>
              <a:t>nd</a:t>
            </a:r>
            <a:r>
              <a:rPr lang="en-US" smtClean="0"/>
              <a:t> Kingdom: </a:t>
            </a:r>
            <a:r>
              <a:rPr lang="en-US" b="1" smtClean="0">
                <a:solidFill>
                  <a:srgbClr val="C00000"/>
                </a:solidFill>
              </a:rPr>
              <a:t>Eubacteria</a:t>
            </a:r>
            <a:endParaRPr lang="en-US" smtClean="0"/>
          </a:p>
        </p:txBody>
      </p:sp>
      <p:sp>
        <p:nvSpPr>
          <p:cNvPr id="40963" name="Text Placeholder 2"/>
          <p:cNvSpPr>
            <a:spLocks noGrp="1"/>
          </p:cNvSpPr>
          <p:nvPr>
            <p:ph type="body" sz="half" idx="1"/>
          </p:nvPr>
        </p:nvSpPr>
        <p:spPr>
          <a:xfrm>
            <a:off x="2209800" y="1371600"/>
            <a:ext cx="6705600" cy="5181600"/>
          </a:xfrm>
        </p:spPr>
        <p:txBody>
          <a:bodyPr/>
          <a:lstStyle/>
          <a:p>
            <a:pPr marL="990600" lvl="1" indent="-533400" eaLnBrk="1" hangingPunct="1">
              <a:lnSpc>
                <a:spcPct val="90000"/>
              </a:lnSpc>
              <a:buFont typeface="Wingdings 2" pitchFamily="18" charset="2"/>
              <a:buNone/>
            </a:pPr>
            <a:endParaRPr lang="en-US" b="1" smtClean="0">
              <a:solidFill>
                <a:schemeClr val="accent2"/>
              </a:solidFill>
            </a:endParaRPr>
          </a:p>
          <a:p>
            <a:pPr marL="990600" lvl="1" indent="-533400" eaLnBrk="1" hangingPunct="1">
              <a:lnSpc>
                <a:spcPct val="90000"/>
              </a:lnSpc>
            </a:pPr>
            <a:r>
              <a:rPr lang="en-US" b="1" smtClean="0">
                <a:solidFill>
                  <a:schemeClr val="accent2"/>
                </a:solidFill>
              </a:rPr>
              <a:t>Cell Type: </a:t>
            </a:r>
            <a:r>
              <a:rPr lang="en-US" b="1" smtClean="0"/>
              <a:t>Prokaryotes</a:t>
            </a:r>
            <a:r>
              <a:rPr lang="en-US" smtClean="0"/>
              <a:t>: lacks </a:t>
            </a:r>
            <a:r>
              <a:rPr lang="en-US" smtClean="0">
                <a:solidFill>
                  <a:schemeClr val="accent2"/>
                </a:solidFill>
              </a:rPr>
              <a:t>nucleus/organelles</a:t>
            </a:r>
          </a:p>
          <a:p>
            <a:pPr marL="990600" lvl="1" indent="-533400" eaLnBrk="1" hangingPunct="1">
              <a:lnSpc>
                <a:spcPct val="90000"/>
              </a:lnSpc>
            </a:pPr>
            <a:r>
              <a:rPr lang="en-US" b="1" smtClean="0">
                <a:solidFill>
                  <a:schemeClr val="accent2"/>
                </a:solidFill>
              </a:rPr>
              <a:t>Body plan: </a:t>
            </a:r>
            <a:r>
              <a:rPr lang="en-US" b="1" smtClean="0"/>
              <a:t>Unicellular</a:t>
            </a:r>
          </a:p>
          <a:p>
            <a:pPr marL="990600" lvl="1" indent="-533400" eaLnBrk="1" hangingPunct="1">
              <a:lnSpc>
                <a:spcPct val="90000"/>
              </a:lnSpc>
            </a:pPr>
            <a:r>
              <a:rPr lang="en-US" b="1" smtClean="0">
                <a:solidFill>
                  <a:schemeClr val="accent2"/>
                </a:solidFill>
              </a:rPr>
              <a:t>Nutrition:</a:t>
            </a:r>
          </a:p>
          <a:p>
            <a:pPr marL="1390650" lvl="2" indent="-533400" eaLnBrk="1" hangingPunct="1">
              <a:lnSpc>
                <a:spcPct val="90000"/>
              </a:lnSpc>
            </a:pPr>
            <a:r>
              <a:rPr lang="en-US" sz="2000" b="1" smtClean="0"/>
              <a:t>Heterotrophic</a:t>
            </a:r>
            <a:r>
              <a:rPr lang="en-US" sz="2000" smtClean="0"/>
              <a:t> </a:t>
            </a:r>
            <a:r>
              <a:rPr lang="en-US" sz="2000" smtClean="0">
                <a:solidFill>
                  <a:srgbClr val="7F7F7F"/>
                </a:solidFill>
              </a:rPr>
              <a:t>(cannot make its own food) RARE</a:t>
            </a:r>
            <a:r>
              <a:rPr lang="en-US" sz="2000" smtClean="0"/>
              <a:t>	</a:t>
            </a:r>
          </a:p>
          <a:p>
            <a:pPr marL="1390650" lvl="2" indent="-533400" eaLnBrk="1" hangingPunct="1">
              <a:lnSpc>
                <a:spcPct val="90000"/>
              </a:lnSpc>
            </a:pPr>
            <a:r>
              <a:rPr lang="en-US" sz="2000" b="1" smtClean="0"/>
              <a:t>Autotrophic</a:t>
            </a:r>
            <a:r>
              <a:rPr lang="en-US" sz="2000" smtClean="0"/>
              <a:t> (Can make its own food) by making food using chemicals called, </a:t>
            </a:r>
            <a:r>
              <a:rPr lang="en-US" sz="2000" b="1" smtClean="0"/>
              <a:t>chemosynthesis</a:t>
            </a:r>
            <a:r>
              <a:rPr lang="en-US" sz="2000" smtClean="0"/>
              <a:t> or through </a:t>
            </a:r>
            <a:r>
              <a:rPr lang="en-US" sz="2000" smtClean="0">
                <a:solidFill>
                  <a:srgbClr val="C00000"/>
                </a:solidFill>
              </a:rPr>
              <a:t>Photosynthesis (using light)</a:t>
            </a:r>
          </a:p>
          <a:p>
            <a:pPr marL="990600" lvl="1" indent="-533400" eaLnBrk="1" hangingPunct="1">
              <a:lnSpc>
                <a:spcPct val="90000"/>
              </a:lnSpc>
            </a:pPr>
            <a:r>
              <a:rPr lang="en-US" b="1" smtClean="0">
                <a:solidFill>
                  <a:schemeClr val="accent2"/>
                </a:solidFill>
              </a:rPr>
              <a:t>Cell Wall: </a:t>
            </a:r>
            <a:r>
              <a:rPr lang="en-US" smtClean="0">
                <a:solidFill>
                  <a:srgbClr val="C00000"/>
                </a:solidFill>
              </a:rPr>
              <a:t>Cell walls fortified </a:t>
            </a:r>
            <a:r>
              <a:rPr lang="en-US" b="1" smtClean="0">
                <a:solidFill>
                  <a:srgbClr val="C00000"/>
                </a:solidFill>
              </a:rPr>
              <a:t>with</a:t>
            </a:r>
            <a:r>
              <a:rPr lang="en-US" smtClean="0">
                <a:solidFill>
                  <a:srgbClr val="C00000"/>
                </a:solidFill>
              </a:rPr>
              <a:t> </a:t>
            </a:r>
            <a:r>
              <a:rPr lang="en-US" b="1" smtClean="0">
                <a:solidFill>
                  <a:srgbClr val="C00000"/>
                </a:solidFill>
              </a:rPr>
              <a:t>peptidoglycans</a:t>
            </a:r>
            <a:r>
              <a:rPr lang="en-US" smtClean="0">
                <a:solidFill>
                  <a:srgbClr val="C00000"/>
                </a:solidFill>
              </a:rPr>
              <a:t> which makes the cell walls rigid!</a:t>
            </a:r>
          </a:p>
          <a:p>
            <a:pPr marL="990600" lvl="1" indent="-533400" eaLnBrk="1" hangingPunct="1">
              <a:lnSpc>
                <a:spcPct val="90000"/>
              </a:lnSpc>
            </a:pPr>
            <a:endParaRPr lang="en-US" smtClean="0">
              <a:solidFill>
                <a:srgbClr val="C00000"/>
              </a:solidFill>
            </a:endParaRPr>
          </a:p>
          <a:p>
            <a:pPr eaLnBrk="1" hangingPunct="1">
              <a:lnSpc>
                <a:spcPct val="90000"/>
              </a:lnSpc>
            </a:pPr>
            <a:endParaRPr lang="en-US" smtClean="0"/>
          </a:p>
        </p:txBody>
      </p:sp>
      <p:pic>
        <p:nvPicPr>
          <p:cNvPr id="40964" name="Picture 3" descr="C:\Documents and Settings\Owner\My Documents\My Pictures\Microsoft Clip Organizer\j0424478.wmf"/>
          <p:cNvPicPr>
            <a:picLocks noChangeAspect="1" noChangeArrowheads="1"/>
          </p:cNvPicPr>
          <p:nvPr/>
        </p:nvPicPr>
        <p:blipFill>
          <a:blip r:embed="rId3"/>
          <a:srcRect/>
          <a:stretch>
            <a:fillRect/>
          </a:stretch>
        </p:blipFill>
        <p:spPr bwMode="auto">
          <a:xfrm>
            <a:off x="569913" y="4548188"/>
            <a:ext cx="1755775" cy="1851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609600" y="152400"/>
            <a:ext cx="8077200" cy="1143000"/>
          </a:xfrm>
        </p:spPr>
        <p:txBody>
          <a:bodyPr/>
          <a:lstStyle/>
          <a:p>
            <a:pPr eaLnBrk="1" hangingPunct="1"/>
            <a:r>
              <a:rPr lang="en-US" smtClean="0"/>
              <a:t>3</a:t>
            </a:r>
            <a:r>
              <a:rPr lang="en-US" baseline="30000" smtClean="0"/>
              <a:t>rd</a:t>
            </a:r>
            <a:r>
              <a:rPr lang="en-US" smtClean="0"/>
              <a:t> Kingdom: Protista</a:t>
            </a:r>
          </a:p>
        </p:txBody>
      </p:sp>
      <p:sp>
        <p:nvSpPr>
          <p:cNvPr id="106499" name="Rectangle 3"/>
          <p:cNvSpPr>
            <a:spLocks noGrp="1" noChangeArrowheads="1"/>
          </p:cNvSpPr>
          <p:nvPr>
            <p:ph idx="1"/>
          </p:nvPr>
        </p:nvSpPr>
        <p:spPr>
          <a:xfrm>
            <a:off x="1828800" y="1371600"/>
            <a:ext cx="7086600" cy="5105400"/>
          </a:xfrm>
        </p:spPr>
        <p:txBody>
          <a:bodyPr/>
          <a:lstStyle/>
          <a:p>
            <a:pPr marL="990600" lvl="1" indent="-533400" eaLnBrk="1" hangingPunct="1">
              <a:lnSpc>
                <a:spcPct val="90000"/>
              </a:lnSpc>
            </a:pPr>
            <a:r>
              <a:rPr lang="en-US" sz="2200" b="1" smtClean="0">
                <a:solidFill>
                  <a:srgbClr val="002060"/>
                </a:solidFill>
              </a:rPr>
              <a:t>Cell Type: </a:t>
            </a:r>
            <a:r>
              <a:rPr lang="en-US" sz="2200" smtClean="0"/>
              <a:t>mainly</a:t>
            </a:r>
            <a:r>
              <a:rPr lang="en-US" sz="2200" b="1" smtClean="0"/>
              <a:t> eukaryotic </a:t>
            </a:r>
            <a:r>
              <a:rPr lang="en-US" sz="2200" smtClean="0"/>
              <a:t>(have nucleus and organelles)</a:t>
            </a:r>
          </a:p>
          <a:p>
            <a:pPr marL="990600" lvl="1" indent="-533400" eaLnBrk="1" hangingPunct="1">
              <a:lnSpc>
                <a:spcPct val="90000"/>
              </a:lnSpc>
            </a:pPr>
            <a:r>
              <a:rPr lang="en-US" sz="2200" b="1" smtClean="0">
                <a:solidFill>
                  <a:srgbClr val="002060"/>
                </a:solidFill>
              </a:rPr>
              <a:t>Body plan:  </a:t>
            </a:r>
            <a:r>
              <a:rPr lang="en-US" sz="2200" smtClean="0"/>
              <a:t>Mostly</a:t>
            </a:r>
            <a:r>
              <a:rPr lang="en-US" sz="2200" b="1" smtClean="0"/>
              <a:t> Unicellular; (multicellular </a:t>
            </a:r>
            <a:r>
              <a:rPr lang="en-US" sz="2200" smtClean="0"/>
              <a:t>forms lack tissue organization.)</a:t>
            </a:r>
          </a:p>
          <a:p>
            <a:pPr marL="990600" lvl="1" indent="-533400" eaLnBrk="1" hangingPunct="1">
              <a:lnSpc>
                <a:spcPct val="90000"/>
              </a:lnSpc>
            </a:pPr>
            <a:r>
              <a:rPr lang="en-US" sz="2200" b="1" smtClean="0">
                <a:solidFill>
                  <a:srgbClr val="002060"/>
                </a:solidFill>
              </a:rPr>
              <a:t>Nutrition:</a:t>
            </a:r>
          </a:p>
          <a:p>
            <a:pPr marL="1390650" lvl="2" indent="-533400" eaLnBrk="1" hangingPunct="1">
              <a:lnSpc>
                <a:spcPct val="90000"/>
              </a:lnSpc>
            </a:pPr>
            <a:r>
              <a:rPr lang="en-US" sz="2200" b="1" u="sng" smtClean="0">
                <a:solidFill>
                  <a:srgbClr val="7030A0"/>
                </a:solidFill>
              </a:rPr>
              <a:t>Plant-like Protists: </a:t>
            </a:r>
            <a:r>
              <a:rPr lang="en-US" sz="2200" b="1" u="sng" smtClean="0"/>
              <a:t>Autotrophic</a:t>
            </a:r>
            <a:r>
              <a:rPr lang="en-US" sz="2200" u="sng" smtClean="0"/>
              <a:t> -</a:t>
            </a:r>
            <a:r>
              <a:rPr lang="en-US" sz="2200" smtClean="0"/>
              <a:t>Can make its own food by </a:t>
            </a:r>
            <a:r>
              <a:rPr lang="en-US" sz="2200" smtClean="0">
                <a:solidFill>
                  <a:srgbClr val="C00000"/>
                </a:solidFill>
              </a:rPr>
              <a:t>Photosynthesis (using light)</a:t>
            </a:r>
          </a:p>
          <a:p>
            <a:pPr marL="1390650" lvl="2" indent="-533400" eaLnBrk="1" hangingPunct="1">
              <a:lnSpc>
                <a:spcPct val="90000"/>
              </a:lnSpc>
            </a:pPr>
            <a:r>
              <a:rPr lang="en-US" sz="2200" b="1" u="sng" smtClean="0">
                <a:solidFill>
                  <a:srgbClr val="7030A0"/>
                </a:solidFill>
              </a:rPr>
              <a:t>Animal-like protists: </a:t>
            </a:r>
            <a:r>
              <a:rPr lang="en-US" sz="2200" b="1" u="sng" smtClean="0"/>
              <a:t>Heterotophic</a:t>
            </a:r>
            <a:r>
              <a:rPr lang="en-US" sz="2200" smtClean="0"/>
              <a:t> eats other protists by phagocytosis (engulfs food)</a:t>
            </a:r>
          </a:p>
          <a:p>
            <a:pPr marL="1390650" lvl="2" indent="-533400" eaLnBrk="1" hangingPunct="1">
              <a:lnSpc>
                <a:spcPct val="90000"/>
              </a:lnSpc>
            </a:pPr>
            <a:r>
              <a:rPr lang="en-US" sz="2200" smtClean="0"/>
              <a:t>Fungal like protists: heterotrophic	</a:t>
            </a:r>
          </a:p>
          <a:p>
            <a:pPr marL="990600" lvl="1" indent="-533400" eaLnBrk="1" hangingPunct="1">
              <a:lnSpc>
                <a:spcPct val="90000"/>
              </a:lnSpc>
            </a:pPr>
            <a:r>
              <a:rPr lang="en-US" sz="2200" b="1" smtClean="0">
                <a:solidFill>
                  <a:srgbClr val="002060"/>
                </a:solidFill>
              </a:rPr>
              <a:t>Cell Surface:</a:t>
            </a:r>
          </a:p>
          <a:p>
            <a:pPr marL="1390650" lvl="2" indent="-533400" eaLnBrk="1" hangingPunct="1">
              <a:lnSpc>
                <a:spcPct val="90000"/>
              </a:lnSpc>
            </a:pPr>
            <a:r>
              <a:rPr lang="en-US" sz="2200" b="1" smtClean="0">
                <a:solidFill>
                  <a:srgbClr val="7030A0"/>
                </a:solidFill>
              </a:rPr>
              <a:t>Plant Like Protists: </a:t>
            </a:r>
            <a:r>
              <a:rPr lang="en-US" sz="2200" smtClean="0"/>
              <a:t>Have cell walls fortified by cellulose</a:t>
            </a:r>
          </a:p>
          <a:p>
            <a:pPr marL="1390650" lvl="2" indent="-533400" eaLnBrk="1" hangingPunct="1">
              <a:lnSpc>
                <a:spcPct val="90000"/>
              </a:lnSpc>
            </a:pPr>
            <a:r>
              <a:rPr lang="en-US" sz="2200" b="1" smtClean="0">
                <a:solidFill>
                  <a:srgbClr val="7030A0"/>
                </a:solidFill>
              </a:rPr>
              <a:t>Animal like protists: </a:t>
            </a:r>
            <a:r>
              <a:rPr lang="en-US" sz="2200" smtClean="0"/>
              <a:t>have cell membranes</a:t>
            </a:r>
          </a:p>
        </p:txBody>
      </p:sp>
    </p:spTree>
  </p:cSld>
  <p:clrMapOvr>
    <a:masterClrMapping/>
  </p:clrMapOvr>
  <p:timing>
    <p:tnLst>
      <p:par>
        <p:cTn id="1" dur="indefinite" restart="never" nodeType="tmRoot"/>
      </p:par>
    </p:tnLst>
    <p:bldLst>
      <p:bldP spid="106499" grpId="0" build="p">
        <p:tmplLst>
          <p:tmpl lvl="1">
            <p:tnLst>
              <p:par>
                <p:cTn presetID="24" presetClass="entr" presetSubtype="0" fill="hold" nodeType="clickEffect">
                  <p:stCondLst>
                    <p:cond delay="0"/>
                  </p:stCondLst>
                  <p:childTnLst>
                    <p:set>
                      <p:cBhvr>
                        <p:cTn dur="1" fill="hold">
                          <p:stCondLst>
                            <p:cond delay="0"/>
                          </p:stCondLst>
                        </p:cTn>
                        <p:tgtEl>
                          <p:spTgt spid="106499"/>
                        </p:tgtEl>
                        <p:attrNameLst>
                          <p:attrName>style.visibility</p:attrName>
                        </p:attrNameLst>
                      </p:cBhvr>
                      <p:to>
                        <p:strVal val="visible"/>
                      </p:to>
                    </p:set>
                    <p:anim to="" calcmode="lin" valueType="num">
                      <p:cBhvr>
                        <p:cTn dur="1" fill="hold"/>
                        <p:tgtEl>
                          <p:spTgt spid="106499"/>
                        </p:tgtEl>
                        <p:attrNameLst>
                          <p:attrName/>
                        </p:attrNameLst>
                      </p:cBhvr>
                    </p:anim>
                  </p:childTnLst>
                </p:cTn>
              </p:par>
            </p:tnLst>
          </p:tmpl>
          <p:tmpl lvl="2">
            <p:tnLst>
              <p:par>
                <p:cTn presetID="24" presetClass="entr" presetSubtype="0" fill="hold" nodeType="clickEffect">
                  <p:stCondLst>
                    <p:cond delay="0"/>
                  </p:stCondLst>
                  <p:childTnLst>
                    <p:set>
                      <p:cBhvr>
                        <p:cTn dur="1" fill="hold">
                          <p:stCondLst>
                            <p:cond delay="0"/>
                          </p:stCondLst>
                        </p:cTn>
                        <p:tgtEl>
                          <p:spTgt spid="106499"/>
                        </p:tgtEl>
                        <p:attrNameLst>
                          <p:attrName>style.visibility</p:attrName>
                        </p:attrNameLst>
                      </p:cBhvr>
                      <p:to>
                        <p:strVal val="visible"/>
                      </p:to>
                    </p:set>
                    <p:anim to="" calcmode="lin" valueType="num">
                      <p:cBhvr>
                        <p:cTn dur="1" fill="hold"/>
                        <p:tgtEl>
                          <p:spTgt spid="106499"/>
                        </p:tgtEl>
                        <p:attrNameLst>
                          <p:attrName/>
                        </p:attrNameLst>
                      </p:cBhvr>
                    </p:anim>
                  </p:childTnLst>
                </p:cTn>
              </p:par>
            </p:tnLst>
          </p:tmpl>
          <p:tmpl lvl="3">
            <p:tnLst>
              <p:par>
                <p:cTn presetID="24" presetClass="entr" presetSubtype="0" fill="hold" nodeType="clickEffect">
                  <p:stCondLst>
                    <p:cond delay="0"/>
                  </p:stCondLst>
                  <p:childTnLst>
                    <p:set>
                      <p:cBhvr>
                        <p:cTn dur="1" fill="hold">
                          <p:stCondLst>
                            <p:cond delay="0"/>
                          </p:stCondLst>
                        </p:cTn>
                        <p:tgtEl>
                          <p:spTgt spid="106499"/>
                        </p:tgtEl>
                        <p:attrNameLst>
                          <p:attrName>style.visibility</p:attrName>
                        </p:attrNameLst>
                      </p:cBhvr>
                      <p:to>
                        <p:strVal val="visible"/>
                      </p:to>
                    </p:set>
                    <p:anim to="" calcmode="lin" valueType="num">
                      <p:cBhvr>
                        <p:cTn dur="1" fill="hold"/>
                        <p:tgtEl>
                          <p:spTgt spid="106499"/>
                        </p:tgtEl>
                        <p:attrNameLst>
                          <p:attrName/>
                        </p:attrNameLst>
                      </p:cBhvr>
                    </p:anim>
                  </p:childTnLst>
                </p:cTn>
              </p:par>
            </p:tnLst>
          </p:tmpl>
          <p:tmpl lvl="4">
            <p:tnLst>
              <p:par>
                <p:cTn presetID="24" presetClass="entr" presetSubtype="0" fill="hold" nodeType="clickEffect">
                  <p:stCondLst>
                    <p:cond delay="0"/>
                  </p:stCondLst>
                  <p:childTnLst>
                    <p:set>
                      <p:cBhvr>
                        <p:cTn dur="1" fill="hold">
                          <p:stCondLst>
                            <p:cond delay="0"/>
                          </p:stCondLst>
                        </p:cTn>
                        <p:tgtEl>
                          <p:spTgt spid="106499"/>
                        </p:tgtEl>
                        <p:attrNameLst>
                          <p:attrName>style.visibility</p:attrName>
                        </p:attrNameLst>
                      </p:cBhvr>
                      <p:to>
                        <p:strVal val="visible"/>
                      </p:to>
                    </p:set>
                    <p:anim to="" calcmode="lin" valueType="num">
                      <p:cBhvr>
                        <p:cTn dur="1" fill="hold"/>
                        <p:tgtEl>
                          <p:spTgt spid="106499"/>
                        </p:tgtEl>
                        <p:attrNameLst>
                          <p:attrName/>
                        </p:attrNameLst>
                      </p:cBhvr>
                    </p:anim>
                  </p:childTnLst>
                </p:cTn>
              </p:par>
            </p:tnLst>
          </p:tmpl>
          <p:tmpl lvl="5">
            <p:tnLst>
              <p:par>
                <p:cTn presetID="24" presetClass="entr" presetSubtype="0" fill="hold" nodeType="clickEffect">
                  <p:stCondLst>
                    <p:cond delay="0"/>
                  </p:stCondLst>
                  <p:childTnLst>
                    <p:set>
                      <p:cBhvr>
                        <p:cTn dur="1" fill="hold">
                          <p:stCondLst>
                            <p:cond delay="0"/>
                          </p:stCondLst>
                        </p:cTn>
                        <p:tgtEl>
                          <p:spTgt spid="106499"/>
                        </p:tgtEl>
                        <p:attrNameLst>
                          <p:attrName>style.visibility</p:attrName>
                        </p:attrNameLst>
                      </p:cBhvr>
                      <p:to>
                        <p:strVal val="visible"/>
                      </p:to>
                    </p:set>
                    <p:anim to="" calcmode="lin" valueType="num">
                      <p:cBhvr>
                        <p:cTn dur="1" fill="hold"/>
                        <p:tgtEl>
                          <p:spTgt spid="106499"/>
                        </p:tgtEl>
                        <p:attrNameLst>
                          <p:attrName/>
                        </p:attrNameLst>
                      </p:cBhvr>
                    </p:anim>
                  </p:childTnLst>
                </p:cTn>
              </p:par>
            </p:tnLst>
          </p:tmpl>
        </p:tmplLst>
      </p:b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4"/>
          <p:cNvSpPr>
            <a:spLocks noGrp="1" noChangeArrowheads="1"/>
          </p:cNvSpPr>
          <p:nvPr>
            <p:ph type="title"/>
          </p:nvPr>
        </p:nvSpPr>
        <p:spPr/>
        <p:txBody>
          <a:bodyPr/>
          <a:lstStyle/>
          <a:p>
            <a:pPr eaLnBrk="1" hangingPunct="1"/>
            <a:r>
              <a:rPr lang="en-US" smtClean="0"/>
              <a:t>4</a:t>
            </a:r>
            <a:r>
              <a:rPr lang="en-US" baseline="30000" smtClean="0"/>
              <a:t>th</a:t>
            </a:r>
            <a:r>
              <a:rPr lang="en-US" smtClean="0"/>
              <a:t> Kingdom: Fungi</a:t>
            </a:r>
          </a:p>
        </p:txBody>
      </p:sp>
      <p:sp>
        <p:nvSpPr>
          <p:cNvPr id="43010" name="Rectangle 3"/>
          <p:cNvSpPr>
            <a:spLocks noGrp="1" noChangeArrowheads="1"/>
          </p:cNvSpPr>
          <p:nvPr>
            <p:ph type="body" sz="half" idx="1"/>
          </p:nvPr>
        </p:nvSpPr>
        <p:spPr>
          <a:xfrm>
            <a:off x="457200" y="1600200"/>
            <a:ext cx="6019800" cy="4525963"/>
          </a:xfrm>
        </p:spPr>
        <p:txBody>
          <a:bodyPr/>
          <a:lstStyle/>
          <a:p>
            <a:pPr marL="990600" lvl="1" indent="-533400" eaLnBrk="1" hangingPunct="1"/>
            <a:r>
              <a:rPr lang="en-US" sz="2200" b="1" smtClean="0">
                <a:solidFill>
                  <a:srgbClr val="002060"/>
                </a:solidFill>
              </a:rPr>
              <a:t>Cell Type: </a:t>
            </a:r>
            <a:r>
              <a:rPr lang="en-US" sz="2200" b="1" smtClean="0"/>
              <a:t> Eukaryotic</a:t>
            </a:r>
            <a:endParaRPr lang="en-US" sz="2200" smtClean="0"/>
          </a:p>
          <a:p>
            <a:pPr marL="990600" lvl="1" indent="-533400" eaLnBrk="1" hangingPunct="1"/>
            <a:r>
              <a:rPr lang="en-US" sz="2200" b="1" smtClean="0">
                <a:solidFill>
                  <a:srgbClr val="002060"/>
                </a:solidFill>
              </a:rPr>
              <a:t>Body plan: </a:t>
            </a:r>
            <a:r>
              <a:rPr lang="en-US" sz="2200" b="1" smtClean="0"/>
              <a:t>Unicellular and Multicellular</a:t>
            </a:r>
            <a:endParaRPr lang="en-US" sz="2200" smtClean="0"/>
          </a:p>
          <a:p>
            <a:pPr marL="990600" lvl="1" indent="-533400" eaLnBrk="1" hangingPunct="1"/>
            <a:r>
              <a:rPr lang="en-US" sz="2200" b="1" smtClean="0">
                <a:solidFill>
                  <a:srgbClr val="002060"/>
                </a:solidFill>
              </a:rPr>
              <a:t>Nutrition:</a:t>
            </a:r>
          </a:p>
          <a:p>
            <a:pPr marL="1390650" lvl="2" indent="-533400" eaLnBrk="1" hangingPunct="1"/>
            <a:r>
              <a:rPr lang="en-US" sz="2200" b="1" u="sng" smtClean="0"/>
              <a:t>Heterotophic: </a:t>
            </a:r>
            <a:r>
              <a:rPr lang="en-US" sz="2200" smtClean="0"/>
              <a:t>secretes digestive enzymes into it’s environment	</a:t>
            </a:r>
          </a:p>
          <a:p>
            <a:pPr marL="990600" lvl="1" indent="-533400" eaLnBrk="1" hangingPunct="1"/>
            <a:r>
              <a:rPr lang="en-US" sz="2200" b="1" smtClean="0">
                <a:solidFill>
                  <a:srgbClr val="002060"/>
                </a:solidFill>
              </a:rPr>
              <a:t>Cell Surface:</a:t>
            </a:r>
          </a:p>
          <a:p>
            <a:pPr marL="1390650" lvl="2" indent="-533400" eaLnBrk="1" hangingPunct="1"/>
            <a:r>
              <a:rPr lang="en-US" sz="1800" b="1" smtClean="0">
                <a:solidFill>
                  <a:srgbClr val="002060"/>
                </a:solidFill>
              </a:rPr>
              <a:t>Cell walls (fortified with chitin) and </a:t>
            </a:r>
          </a:p>
          <a:p>
            <a:pPr marL="1390650" lvl="2" indent="-533400" eaLnBrk="1" hangingPunct="1"/>
            <a:r>
              <a:rPr lang="en-US" sz="1800" b="1" smtClean="0">
                <a:solidFill>
                  <a:srgbClr val="002060"/>
                </a:solidFill>
              </a:rPr>
              <a:t>Cell membranes</a:t>
            </a:r>
          </a:p>
          <a:p>
            <a:pPr marL="1390650" lvl="2" indent="-533400" eaLnBrk="1" hangingPunct="1">
              <a:buFont typeface="Wingdings 2" pitchFamily="18" charset="2"/>
              <a:buNone/>
            </a:pPr>
            <a:endParaRPr lang="en-US" sz="1800" b="1" smtClean="0">
              <a:solidFill>
                <a:srgbClr val="002060"/>
              </a:solidFill>
            </a:endParaRPr>
          </a:p>
        </p:txBody>
      </p:sp>
      <p:pic>
        <p:nvPicPr>
          <p:cNvPr id="43011" name="Picture 6" descr="fungi-pics1-04m"/>
          <p:cNvPicPr>
            <a:picLocks noGrp="1" noChangeAspect="1" noChangeArrowheads="1"/>
          </p:cNvPicPr>
          <p:nvPr>
            <p:ph sz="half" idx="2"/>
          </p:nvPr>
        </p:nvPicPr>
        <p:blipFill>
          <a:blip r:embed="rId2"/>
          <a:srcRect/>
          <a:stretch>
            <a:fillRect/>
          </a:stretch>
        </p:blipFill>
        <p:spPr>
          <a:xfrm>
            <a:off x="6248400" y="1600200"/>
            <a:ext cx="2895600" cy="3133725"/>
          </a:xfr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4"/>
          <p:cNvSpPr>
            <a:spLocks noGrp="1" noChangeArrowheads="1"/>
          </p:cNvSpPr>
          <p:nvPr>
            <p:ph type="title"/>
          </p:nvPr>
        </p:nvSpPr>
        <p:spPr/>
        <p:txBody>
          <a:bodyPr/>
          <a:lstStyle/>
          <a:p>
            <a:pPr eaLnBrk="1" hangingPunct="1"/>
            <a:r>
              <a:rPr lang="en-US" smtClean="0"/>
              <a:t>5</a:t>
            </a:r>
            <a:r>
              <a:rPr lang="en-US" baseline="30000" smtClean="0"/>
              <a:t>th</a:t>
            </a:r>
            <a:r>
              <a:rPr lang="en-US" smtClean="0"/>
              <a:t> Kingdom: Plantae</a:t>
            </a:r>
          </a:p>
        </p:txBody>
      </p:sp>
      <p:sp>
        <p:nvSpPr>
          <p:cNvPr id="44034" name="Rectangle 3"/>
          <p:cNvSpPr>
            <a:spLocks noGrp="1" noChangeArrowheads="1"/>
          </p:cNvSpPr>
          <p:nvPr>
            <p:ph type="body" sz="half" idx="1"/>
          </p:nvPr>
        </p:nvSpPr>
        <p:spPr>
          <a:xfrm>
            <a:off x="0" y="1600200"/>
            <a:ext cx="4800600" cy="4525963"/>
          </a:xfrm>
        </p:spPr>
        <p:txBody>
          <a:bodyPr/>
          <a:lstStyle/>
          <a:p>
            <a:pPr marL="609600" indent="-609600" eaLnBrk="1" hangingPunct="1">
              <a:buFontTx/>
              <a:buAutoNum type="arabicPeriod" startAt="4"/>
            </a:pPr>
            <a:endParaRPr lang="en-US" sz="2800" smtClean="0"/>
          </a:p>
          <a:p>
            <a:pPr marL="990600" lvl="1" indent="-533400" eaLnBrk="1" hangingPunct="1"/>
            <a:r>
              <a:rPr lang="en-US" sz="2200" b="1" smtClean="0">
                <a:solidFill>
                  <a:srgbClr val="002060"/>
                </a:solidFill>
              </a:rPr>
              <a:t>Cell Type: </a:t>
            </a:r>
            <a:r>
              <a:rPr lang="en-US" sz="2200" b="1" smtClean="0"/>
              <a:t> Eukaryotic</a:t>
            </a:r>
            <a:endParaRPr lang="en-US" sz="2200" smtClean="0"/>
          </a:p>
          <a:p>
            <a:pPr marL="990600" lvl="1" indent="-533400" eaLnBrk="1" hangingPunct="1"/>
            <a:r>
              <a:rPr lang="en-US" sz="2200" b="1" smtClean="0">
                <a:solidFill>
                  <a:srgbClr val="002060"/>
                </a:solidFill>
              </a:rPr>
              <a:t>Body plan: </a:t>
            </a:r>
            <a:r>
              <a:rPr lang="en-US" sz="2200" b="1" smtClean="0"/>
              <a:t>Multicellular; develop from embryos</a:t>
            </a:r>
            <a:endParaRPr lang="en-US" sz="2200" smtClean="0"/>
          </a:p>
          <a:p>
            <a:pPr marL="990600" lvl="1" indent="-533400" eaLnBrk="1" hangingPunct="1"/>
            <a:r>
              <a:rPr lang="en-US" sz="2200" b="1" smtClean="0">
                <a:solidFill>
                  <a:srgbClr val="002060"/>
                </a:solidFill>
              </a:rPr>
              <a:t>Nutrition:</a:t>
            </a:r>
          </a:p>
          <a:p>
            <a:pPr marL="1390650" lvl="2" indent="-533400" eaLnBrk="1" hangingPunct="1"/>
            <a:r>
              <a:rPr lang="en-US" sz="2200" smtClean="0"/>
              <a:t>Autotrophic by photosynthesis	</a:t>
            </a:r>
          </a:p>
          <a:p>
            <a:pPr marL="990600" lvl="1" indent="-533400" eaLnBrk="1" hangingPunct="1"/>
            <a:r>
              <a:rPr lang="en-US" sz="2200" b="1" smtClean="0">
                <a:solidFill>
                  <a:srgbClr val="002060"/>
                </a:solidFill>
              </a:rPr>
              <a:t>Cell Surface:</a:t>
            </a:r>
          </a:p>
          <a:p>
            <a:pPr marL="1390650" lvl="2" indent="-533400" eaLnBrk="1" hangingPunct="1"/>
            <a:r>
              <a:rPr lang="en-US" sz="1800" b="1" smtClean="0">
                <a:solidFill>
                  <a:srgbClr val="002060"/>
                </a:solidFill>
              </a:rPr>
              <a:t>Cell walls (fortified with cellulose)</a:t>
            </a:r>
          </a:p>
          <a:p>
            <a:pPr marL="1390650" lvl="2" indent="-533400" eaLnBrk="1" hangingPunct="1"/>
            <a:r>
              <a:rPr lang="en-US" sz="1800" b="1" smtClean="0">
                <a:solidFill>
                  <a:srgbClr val="002060"/>
                </a:solidFill>
              </a:rPr>
              <a:t>Cell membranes</a:t>
            </a:r>
          </a:p>
        </p:txBody>
      </p:sp>
      <p:pic>
        <p:nvPicPr>
          <p:cNvPr id="44035" name="Picture 6" descr="plantae"/>
          <p:cNvPicPr>
            <a:picLocks noGrp="1" noChangeAspect="1" noChangeArrowheads="1"/>
          </p:cNvPicPr>
          <p:nvPr>
            <p:ph sz="half" idx="2"/>
          </p:nvPr>
        </p:nvPicPr>
        <p:blipFill>
          <a:blip r:embed="rId2"/>
          <a:srcRect/>
          <a:stretch>
            <a:fillRect/>
          </a:stretch>
        </p:blipFill>
        <p:spPr>
          <a:xfrm>
            <a:off x="4652963" y="1447800"/>
            <a:ext cx="4491037" cy="4572000"/>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4"/>
          <p:cNvSpPr>
            <a:spLocks noGrp="1" noChangeArrowheads="1"/>
          </p:cNvSpPr>
          <p:nvPr>
            <p:ph type="title"/>
          </p:nvPr>
        </p:nvSpPr>
        <p:spPr/>
        <p:txBody>
          <a:bodyPr/>
          <a:lstStyle/>
          <a:p>
            <a:pPr eaLnBrk="1" hangingPunct="1"/>
            <a:r>
              <a:rPr lang="en-US" smtClean="0"/>
              <a:t>6</a:t>
            </a:r>
            <a:r>
              <a:rPr lang="en-US" baseline="30000" smtClean="0"/>
              <a:t>th</a:t>
            </a:r>
            <a:r>
              <a:rPr lang="en-US" smtClean="0"/>
              <a:t> Kingdom:  Animalia</a:t>
            </a:r>
          </a:p>
        </p:txBody>
      </p:sp>
      <p:sp>
        <p:nvSpPr>
          <p:cNvPr id="45058" name="Rectangle 3"/>
          <p:cNvSpPr>
            <a:spLocks noGrp="1" noChangeArrowheads="1"/>
          </p:cNvSpPr>
          <p:nvPr>
            <p:ph type="body" sz="half" idx="1"/>
          </p:nvPr>
        </p:nvSpPr>
        <p:spPr>
          <a:xfrm>
            <a:off x="457200" y="1600200"/>
            <a:ext cx="4572000" cy="4525963"/>
          </a:xfrm>
        </p:spPr>
        <p:txBody>
          <a:bodyPr/>
          <a:lstStyle/>
          <a:p>
            <a:pPr marL="990600" lvl="1" indent="-533400" eaLnBrk="1" hangingPunct="1"/>
            <a:r>
              <a:rPr lang="en-US" sz="2200" b="1" smtClean="0">
                <a:solidFill>
                  <a:srgbClr val="002060"/>
                </a:solidFill>
              </a:rPr>
              <a:t>Cell Type: </a:t>
            </a:r>
            <a:r>
              <a:rPr lang="en-US" sz="2200" b="1" smtClean="0"/>
              <a:t> Eukaryotic</a:t>
            </a:r>
            <a:endParaRPr lang="en-US" sz="2200" smtClean="0"/>
          </a:p>
          <a:p>
            <a:pPr marL="990600" lvl="1" indent="-533400" eaLnBrk="1" hangingPunct="1"/>
            <a:r>
              <a:rPr lang="en-US" sz="2200" b="1" smtClean="0">
                <a:solidFill>
                  <a:srgbClr val="002060"/>
                </a:solidFill>
              </a:rPr>
              <a:t>Body plan: </a:t>
            </a:r>
            <a:r>
              <a:rPr lang="en-US" sz="2200" b="1" smtClean="0"/>
              <a:t>Multicellular (develop from embryos)</a:t>
            </a:r>
            <a:endParaRPr lang="en-US" sz="2200" smtClean="0"/>
          </a:p>
          <a:p>
            <a:pPr marL="990600" lvl="1" indent="-533400" eaLnBrk="1" hangingPunct="1"/>
            <a:r>
              <a:rPr lang="en-US" sz="2200" b="1" smtClean="0">
                <a:solidFill>
                  <a:srgbClr val="002060"/>
                </a:solidFill>
              </a:rPr>
              <a:t>Nutrition:</a:t>
            </a:r>
          </a:p>
          <a:p>
            <a:pPr marL="1390650" lvl="2" indent="-533400" eaLnBrk="1" hangingPunct="1"/>
            <a:r>
              <a:rPr lang="en-US" sz="2200" b="1" u="sng" smtClean="0"/>
              <a:t>Heterotrophic: eats food </a:t>
            </a:r>
            <a:r>
              <a:rPr lang="en-US" sz="2200" smtClean="0"/>
              <a:t>	</a:t>
            </a:r>
          </a:p>
          <a:p>
            <a:pPr marL="990600" lvl="1" indent="-533400" eaLnBrk="1" hangingPunct="1"/>
            <a:r>
              <a:rPr lang="en-US" sz="2200" b="1" smtClean="0">
                <a:solidFill>
                  <a:srgbClr val="002060"/>
                </a:solidFill>
              </a:rPr>
              <a:t>Cell Surface:</a:t>
            </a:r>
          </a:p>
          <a:p>
            <a:pPr marL="1390650" lvl="2" indent="-533400" eaLnBrk="1" hangingPunct="1"/>
            <a:r>
              <a:rPr lang="en-US" sz="1800" b="1" smtClean="0">
                <a:solidFill>
                  <a:srgbClr val="002060"/>
                </a:solidFill>
              </a:rPr>
              <a:t>No  cell walls!</a:t>
            </a:r>
          </a:p>
          <a:p>
            <a:pPr marL="1390650" lvl="2" indent="-533400" eaLnBrk="1" hangingPunct="1"/>
            <a:r>
              <a:rPr lang="en-US" sz="1800" b="1" smtClean="0">
                <a:solidFill>
                  <a:srgbClr val="002060"/>
                </a:solidFill>
              </a:rPr>
              <a:t>Cell membranes</a:t>
            </a:r>
          </a:p>
          <a:p>
            <a:pPr marL="609600" indent="-609600" eaLnBrk="1" hangingPunct="1">
              <a:buFont typeface="Wingdings 2" pitchFamily="18" charset="2"/>
              <a:buNone/>
            </a:pPr>
            <a:endParaRPr lang="en-US" sz="2800" b="1" smtClean="0"/>
          </a:p>
        </p:txBody>
      </p:sp>
      <p:pic>
        <p:nvPicPr>
          <p:cNvPr id="45059" name="Picture 6" descr="animalia"/>
          <p:cNvPicPr>
            <a:picLocks noGrp="1" noChangeAspect="1" noChangeArrowheads="1"/>
          </p:cNvPicPr>
          <p:nvPr>
            <p:ph type="clipArt" sz="half" idx="2"/>
          </p:nvPr>
        </p:nvPicPr>
        <p:blipFill>
          <a:blip r:embed="rId2"/>
          <a:srcRect/>
          <a:stretch>
            <a:fillRect/>
          </a:stretch>
        </p:blipFill>
        <p:spPr>
          <a:xfrm>
            <a:off x="4962525" y="1601788"/>
            <a:ext cx="3409950" cy="4524375"/>
          </a:xfr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Now lets take a closer </a:t>
            </a:r>
            <a:endParaRPr lang="en-US" dirty="0"/>
          </a:p>
        </p:txBody>
      </p:sp>
      <p:sp>
        <p:nvSpPr>
          <p:cNvPr id="46082" name="Subtitle 2"/>
          <p:cNvSpPr>
            <a:spLocks noGrp="1"/>
          </p:cNvSpPr>
          <p:nvPr>
            <p:ph type="subTitle" idx="1"/>
          </p:nvPr>
        </p:nvSpPr>
        <p:spPr>
          <a:xfrm>
            <a:off x="533400" y="3228975"/>
            <a:ext cx="7854950" cy="1752600"/>
          </a:xfrm>
        </p:spPr>
        <p:txBody>
          <a:bodyPr/>
          <a:lstStyle/>
          <a:p>
            <a:pPr marR="0" eaLnBrk="1" hangingPunct="1"/>
            <a:r>
              <a:rPr lang="en-US" smtClean="0"/>
              <a:t>look at Bacteria…</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457200" y="228600"/>
            <a:ext cx="8229600" cy="1143000"/>
          </a:xfrm>
        </p:spPr>
        <p:txBody>
          <a:bodyPr/>
          <a:lstStyle/>
          <a:p>
            <a:pPr eaLnBrk="1" hangingPunct="1"/>
            <a:r>
              <a:rPr lang="en-US" smtClean="0"/>
              <a:t>Bacteria</a:t>
            </a:r>
          </a:p>
        </p:txBody>
      </p:sp>
      <p:sp>
        <p:nvSpPr>
          <p:cNvPr id="23555" name="Rectangle 3"/>
          <p:cNvSpPr>
            <a:spLocks noGrp="1" noChangeArrowheads="1"/>
          </p:cNvSpPr>
          <p:nvPr>
            <p:ph idx="1"/>
          </p:nvPr>
        </p:nvSpPr>
        <p:spPr>
          <a:xfrm>
            <a:off x="457200" y="1219200"/>
            <a:ext cx="8229600" cy="5181600"/>
          </a:xfrm>
        </p:spPr>
        <p:txBody>
          <a:bodyPr>
            <a:normAutofit/>
          </a:bodyPr>
          <a:lstStyle/>
          <a:p>
            <a:pPr marL="609600" indent="-609600" eaLnBrk="1" fontAlgn="auto" hangingPunct="1">
              <a:spcAft>
                <a:spcPts val="0"/>
              </a:spcAft>
              <a:buClr>
                <a:schemeClr val="accent3"/>
              </a:buClr>
              <a:buFont typeface="Wingdings 2"/>
              <a:buChar char=""/>
              <a:defRPr/>
            </a:pPr>
            <a:r>
              <a:rPr lang="en-US" dirty="0"/>
              <a:t>Bacteria are prokaryotes.</a:t>
            </a:r>
          </a:p>
          <a:p>
            <a:pPr lvl="2" indent="-246888" eaLnBrk="1" fontAlgn="auto" hangingPunct="1">
              <a:spcAft>
                <a:spcPts val="0"/>
              </a:spcAft>
              <a:buFont typeface="Wingdings 2"/>
              <a:buChar char=""/>
              <a:defRPr/>
            </a:pPr>
            <a:r>
              <a:rPr lang="en-US" sz="2000" dirty="0" smtClean="0"/>
              <a:t>(Review: </a:t>
            </a:r>
            <a:r>
              <a:rPr lang="en-US" sz="2000" b="1" dirty="0" smtClean="0"/>
              <a:t>Prokaryotes</a:t>
            </a:r>
            <a:r>
              <a:rPr lang="en-US" sz="2000" dirty="0" smtClean="0"/>
              <a:t>-lack a true nucleus, have </a:t>
            </a:r>
            <a:r>
              <a:rPr lang="en-US" sz="2000" smtClean="0"/>
              <a:t>a singular circular </a:t>
            </a:r>
            <a:r>
              <a:rPr lang="en-US" sz="2000" dirty="0" smtClean="0"/>
              <a:t>strand of DNA, no membrane bound organelles, and is unicellular!) </a:t>
            </a:r>
          </a:p>
          <a:p>
            <a:pPr lvl="2" indent="-246888" eaLnBrk="1" fontAlgn="auto" hangingPunct="1">
              <a:spcAft>
                <a:spcPts val="0"/>
              </a:spcAft>
              <a:buFont typeface="Wingdings 2"/>
              <a:buChar char=""/>
              <a:defRPr/>
            </a:pPr>
            <a:r>
              <a:rPr lang="en-US" sz="2000" dirty="0" smtClean="0"/>
              <a:t> </a:t>
            </a:r>
            <a:r>
              <a:rPr lang="en-US" sz="2000" b="1" dirty="0" smtClean="0"/>
              <a:t>Eukaryotes</a:t>
            </a:r>
            <a:r>
              <a:rPr lang="en-US" sz="2000" dirty="0" smtClean="0"/>
              <a:t>- have a nucleus, have linear chromosomes as DNA, have many membrane bound organelles, are complex in structure and function, and is usually part of an organism with many cells!)</a:t>
            </a:r>
          </a:p>
          <a:p>
            <a:pPr marL="640080" lvl="1" indent="-246888" eaLnBrk="1" fontAlgn="auto" hangingPunct="1">
              <a:spcAft>
                <a:spcPts val="0"/>
              </a:spcAft>
              <a:buFont typeface="Wingdings 2"/>
              <a:buChar char=""/>
              <a:defRPr/>
            </a:pPr>
            <a:r>
              <a:rPr lang="en-US" sz="3200" dirty="0" smtClean="0"/>
              <a:t>Currently, Bacteria are divided into two different Kingdoms.</a:t>
            </a:r>
          </a:p>
          <a:p>
            <a:pPr marL="1009650" lvl="1" indent="-609600" eaLnBrk="1" fontAlgn="auto" hangingPunct="1">
              <a:spcAft>
                <a:spcPts val="0"/>
              </a:spcAft>
              <a:buFont typeface="Wingdings 2"/>
              <a:buChar char=""/>
              <a:defRPr/>
            </a:pPr>
            <a:r>
              <a:rPr lang="en-US" dirty="0" smtClean="0"/>
              <a:t>In </a:t>
            </a:r>
            <a:r>
              <a:rPr lang="en-US" dirty="0"/>
              <a:t>the old system of five kingdoms, all bacteria belonged to kingdom </a:t>
            </a:r>
            <a:r>
              <a:rPr lang="en-US" dirty="0" err="1"/>
              <a:t>Monera</a:t>
            </a:r>
            <a:r>
              <a:rPr lang="en-US" dirty="0"/>
              <a:t>.</a:t>
            </a:r>
          </a:p>
        </p:txBody>
      </p:sp>
    </p:spTree>
  </p:cSld>
  <p:clrMapOvr>
    <a:masterClrMapping/>
  </p:clrMapOvr>
  <p:timing>
    <p:tnLst>
      <p:par>
        <p:cTn id="1" dur="indefinite" restart="never" nodeType="tmRoot"/>
      </p:par>
    </p:tnLst>
    <p:bldLst>
      <p:bldP spid="23555" grpId="0" build="p">
        <p:tmplLst>
          <p:tmpl lvl="1">
            <p:tnLst>
              <p:par>
                <p:cTn presetID="24" presetClass="entr" presetSubtype="0" fill="hold" nodeType="clickEffect">
                  <p:stCondLst>
                    <p:cond delay="0"/>
                  </p:stCondLst>
                  <p:childTnLst>
                    <p:set>
                      <p:cBhvr>
                        <p:cTn dur="1" fill="hold">
                          <p:stCondLst>
                            <p:cond delay="0"/>
                          </p:stCondLst>
                        </p:cTn>
                        <p:tgtEl>
                          <p:spTgt spid="23555"/>
                        </p:tgtEl>
                        <p:attrNameLst>
                          <p:attrName>style.visibility</p:attrName>
                        </p:attrNameLst>
                      </p:cBhvr>
                      <p:to>
                        <p:strVal val="visible"/>
                      </p:to>
                    </p:set>
                    <p:anim to="" calcmode="lin" valueType="num">
                      <p:cBhvr>
                        <p:cTn dur="1" fill="hold"/>
                        <p:tgtEl>
                          <p:spTgt spid="23555"/>
                        </p:tgtEl>
                        <p:attrNameLst>
                          <p:attrName/>
                        </p:attrNameLst>
                      </p:cBhvr>
                    </p:anim>
                  </p:childTnLst>
                </p:cTn>
              </p:par>
            </p:tnLst>
          </p:tmpl>
          <p:tmpl lvl="2">
            <p:tnLst>
              <p:par>
                <p:cTn presetID="24" presetClass="entr" presetSubtype="0" fill="hold" nodeType="clickEffect">
                  <p:stCondLst>
                    <p:cond delay="0"/>
                  </p:stCondLst>
                  <p:childTnLst>
                    <p:set>
                      <p:cBhvr>
                        <p:cTn dur="1" fill="hold">
                          <p:stCondLst>
                            <p:cond delay="0"/>
                          </p:stCondLst>
                        </p:cTn>
                        <p:tgtEl>
                          <p:spTgt spid="23555"/>
                        </p:tgtEl>
                        <p:attrNameLst>
                          <p:attrName>style.visibility</p:attrName>
                        </p:attrNameLst>
                      </p:cBhvr>
                      <p:to>
                        <p:strVal val="visible"/>
                      </p:to>
                    </p:set>
                    <p:anim to="" calcmode="lin" valueType="num">
                      <p:cBhvr>
                        <p:cTn dur="1" fill="hold"/>
                        <p:tgtEl>
                          <p:spTgt spid="23555"/>
                        </p:tgtEl>
                        <p:attrNameLst>
                          <p:attrName/>
                        </p:attrNameLst>
                      </p:cBhvr>
                    </p:anim>
                  </p:childTnLst>
                </p:cTn>
              </p:par>
            </p:tnLst>
          </p:tmpl>
          <p:tmpl lvl="3">
            <p:tnLst>
              <p:par>
                <p:cTn presetID="24" presetClass="entr" presetSubtype="0" fill="hold" nodeType="clickEffect">
                  <p:stCondLst>
                    <p:cond delay="0"/>
                  </p:stCondLst>
                  <p:childTnLst>
                    <p:set>
                      <p:cBhvr>
                        <p:cTn dur="1" fill="hold">
                          <p:stCondLst>
                            <p:cond delay="0"/>
                          </p:stCondLst>
                        </p:cTn>
                        <p:tgtEl>
                          <p:spTgt spid="23555"/>
                        </p:tgtEl>
                        <p:attrNameLst>
                          <p:attrName>style.visibility</p:attrName>
                        </p:attrNameLst>
                      </p:cBhvr>
                      <p:to>
                        <p:strVal val="visible"/>
                      </p:to>
                    </p:set>
                    <p:anim to="" calcmode="lin" valueType="num">
                      <p:cBhvr>
                        <p:cTn dur="1" fill="hold"/>
                        <p:tgtEl>
                          <p:spTgt spid="23555"/>
                        </p:tgtEl>
                        <p:attrNameLst>
                          <p:attrName/>
                        </p:attrNameLst>
                      </p:cBhvr>
                    </p:anim>
                  </p:childTnLst>
                </p:cTn>
              </p:par>
            </p:tnLst>
          </p:tmpl>
          <p:tmpl lvl="4">
            <p:tnLst>
              <p:par>
                <p:cTn presetID="24" presetClass="entr" presetSubtype="0" fill="hold" nodeType="clickEffect">
                  <p:stCondLst>
                    <p:cond delay="0"/>
                  </p:stCondLst>
                  <p:childTnLst>
                    <p:set>
                      <p:cBhvr>
                        <p:cTn dur="1" fill="hold">
                          <p:stCondLst>
                            <p:cond delay="0"/>
                          </p:stCondLst>
                        </p:cTn>
                        <p:tgtEl>
                          <p:spTgt spid="23555"/>
                        </p:tgtEl>
                        <p:attrNameLst>
                          <p:attrName>style.visibility</p:attrName>
                        </p:attrNameLst>
                      </p:cBhvr>
                      <p:to>
                        <p:strVal val="visible"/>
                      </p:to>
                    </p:set>
                    <p:anim to="" calcmode="lin" valueType="num">
                      <p:cBhvr>
                        <p:cTn dur="1" fill="hold"/>
                        <p:tgtEl>
                          <p:spTgt spid="23555"/>
                        </p:tgtEl>
                        <p:attrNameLst>
                          <p:attrName/>
                        </p:attrNameLst>
                      </p:cBhvr>
                    </p:anim>
                  </p:childTnLst>
                </p:cTn>
              </p:par>
            </p:tnLst>
          </p:tmpl>
          <p:tmpl lvl="5">
            <p:tnLst>
              <p:par>
                <p:cTn presetID="24" presetClass="entr" presetSubtype="0" fill="hold" nodeType="clickEffect">
                  <p:stCondLst>
                    <p:cond delay="0"/>
                  </p:stCondLst>
                  <p:childTnLst>
                    <p:set>
                      <p:cBhvr>
                        <p:cTn dur="1" fill="hold">
                          <p:stCondLst>
                            <p:cond delay="0"/>
                          </p:stCondLst>
                        </p:cTn>
                        <p:tgtEl>
                          <p:spTgt spid="23555"/>
                        </p:tgtEl>
                        <p:attrNameLst>
                          <p:attrName>style.visibility</p:attrName>
                        </p:attrNameLst>
                      </p:cBhvr>
                      <p:to>
                        <p:strVal val="visible"/>
                      </p:to>
                    </p:set>
                    <p:anim to="" calcmode="lin" valueType="num">
                      <p:cBhvr>
                        <p:cTn dur="1" fill="hold"/>
                        <p:tgtEl>
                          <p:spTgt spid="23555"/>
                        </p:tgtEl>
                        <p:attrNameLst>
                          <p:attrName/>
                        </p:attrNameLst>
                      </p:cBhvr>
                    </p:anim>
                  </p:childTnLst>
                </p:cTn>
              </p:par>
            </p:tnLst>
          </p:tmpl>
        </p:tmplLst>
      </p:b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4"/>
          <p:cNvSpPr>
            <a:spLocks noGrp="1" noChangeArrowheads="1"/>
          </p:cNvSpPr>
          <p:nvPr>
            <p:ph type="title"/>
          </p:nvPr>
        </p:nvSpPr>
        <p:spPr/>
        <p:txBody>
          <a:bodyPr/>
          <a:lstStyle/>
          <a:p>
            <a:pPr eaLnBrk="1" hangingPunct="1"/>
            <a:endParaRPr lang="en-US" smtClean="0"/>
          </a:p>
        </p:txBody>
      </p:sp>
      <p:sp>
        <p:nvSpPr>
          <p:cNvPr id="48130" name="Rectangle 3"/>
          <p:cNvSpPr>
            <a:spLocks noGrp="1" noChangeArrowheads="1"/>
          </p:cNvSpPr>
          <p:nvPr>
            <p:ph type="body" sz="half" idx="1"/>
          </p:nvPr>
        </p:nvSpPr>
        <p:spPr/>
        <p:txBody>
          <a:bodyPr/>
          <a:lstStyle/>
          <a:p>
            <a:pPr marL="609600" indent="-609600" eaLnBrk="1" hangingPunct="1">
              <a:buFontTx/>
              <a:buAutoNum type="arabicPeriod" startAt="2"/>
            </a:pPr>
            <a:endParaRPr lang="en-US" sz="2800" b="1" smtClean="0"/>
          </a:p>
          <a:p>
            <a:pPr marL="609600" indent="-609600" eaLnBrk="1" hangingPunct="1">
              <a:buFont typeface="Calibri" pitchFamily="34" charset="0"/>
              <a:buAutoNum type="arabicPeriod"/>
            </a:pPr>
            <a:r>
              <a:rPr lang="en-US" sz="2800" b="1" smtClean="0"/>
              <a:t>Archaebacteria</a:t>
            </a:r>
          </a:p>
          <a:p>
            <a:pPr marL="990600" lvl="1" indent="-533400" eaLnBrk="1" hangingPunct="1"/>
            <a:r>
              <a:rPr lang="en-US" smtClean="0"/>
              <a:t>Smaller group.</a:t>
            </a:r>
          </a:p>
          <a:p>
            <a:pPr marL="990600" lvl="1" indent="-533400" eaLnBrk="1" hangingPunct="1"/>
            <a:r>
              <a:rPr lang="en-US" smtClean="0"/>
              <a:t>Primitive.</a:t>
            </a:r>
          </a:p>
          <a:p>
            <a:pPr marL="990600" lvl="1" indent="-533400" eaLnBrk="1" hangingPunct="1"/>
            <a:r>
              <a:rPr lang="en-US" smtClean="0"/>
              <a:t>No peptidoglycan in cell wall.</a:t>
            </a:r>
          </a:p>
          <a:p>
            <a:pPr marL="990600" lvl="1" indent="-533400" eaLnBrk="1" hangingPunct="1"/>
            <a:r>
              <a:rPr lang="en-US" smtClean="0"/>
              <a:t>Many live in harsh environments.</a:t>
            </a:r>
          </a:p>
          <a:p>
            <a:pPr marL="609600" indent="-609600" eaLnBrk="1" hangingPunct="1"/>
            <a:endParaRPr lang="en-US" sz="2800" smtClean="0"/>
          </a:p>
        </p:txBody>
      </p:sp>
      <p:pic>
        <p:nvPicPr>
          <p:cNvPr id="48131" name="Picture 6" descr="archaebacteria havitat"/>
          <p:cNvPicPr>
            <a:picLocks noGrp="1" noChangeAspect="1" noChangeArrowheads="1"/>
          </p:cNvPicPr>
          <p:nvPr>
            <p:ph sz="half" idx="2"/>
          </p:nvPr>
        </p:nvPicPr>
        <p:blipFill>
          <a:blip r:embed="rId2"/>
          <a:srcRect/>
          <a:stretch>
            <a:fillRect/>
          </a:stretch>
        </p:blipFill>
        <p:spPr>
          <a:xfrm>
            <a:off x="5329238" y="1600200"/>
            <a:ext cx="2676525" cy="4525963"/>
          </a:xfr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Understanding Classification</a:t>
            </a:r>
            <a:endParaRPr lang="en-US" dirty="0"/>
          </a:p>
        </p:txBody>
      </p:sp>
      <p:sp>
        <p:nvSpPr>
          <p:cNvPr id="20482" name="Subtitle 2"/>
          <p:cNvSpPr>
            <a:spLocks noGrp="1"/>
          </p:cNvSpPr>
          <p:nvPr>
            <p:ph type="subTitle" idx="1"/>
          </p:nvPr>
        </p:nvSpPr>
        <p:spPr>
          <a:xfrm>
            <a:off x="533400" y="3228975"/>
            <a:ext cx="7854950" cy="1752600"/>
          </a:xfrm>
        </p:spPr>
        <p:txBody>
          <a:bodyPr/>
          <a:lstStyle/>
          <a:p>
            <a:pPr marR="0" eaLnBrk="1" hangingPunct="1"/>
            <a:r>
              <a:rPr lang="en-US" smtClean="0"/>
              <a:t>How are organisms classified?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4"/>
          <p:cNvSpPr>
            <a:spLocks noGrp="1" noChangeArrowheads="1"/>
          </p:cNvSpPr>
          <p:nvPr>
            <p:ph type="title"/>
          </p:nvPr>
        </p:nvSpPr>
        <p:spPr/>
        <p:txBody>
          <a:bodyPr/>
          <a:lstStyle/>
          <a:p>
            <a:pPr eaLnBrk="1" hangingPunct="1"/>
            <a:endParaRPr lang="en-US" smtClean="0"/>
          </a:p>
        </p:txBody>
      </p:sp>
      <p:sp>
        <p:nvSpPr>
          <p:cNvPr id="63491" name="Rectangle 3"/>
          <p:cNvSpPr>
            <a:spLocks noGrp="1" noChangeArrowheads="1"/>
          </p:cNvSpPr>
          <p:nvPr>
            <p:ph type="body" sz="half" idx="1"/>
          </p:nvPr>
        </p:nvSpPr>
        <p:spPr/>
        <p:txBody>
          <a:bodyPr>
            <a:normAutofit lnSpcReduction="10000"/>
          </a:bodyPr>
          <a:lstStyle/>
          <a:p>
            <a:pPr marL="609600" indent="-609600" eaLnBrk="1" fontAlgn="auto" hangingPunct="1">
              <a:spcAft>
                <a:spcPts val="0"/>
              </a:spcAft>
              <a:buClr>
                <a:schemeClr val="accent3"/>
              </a:buClr>
              <a:buFontTx/>
              <a:buAutoNum type="arabicPeriod"/>
              <a:defRPr/>
            </a:pPr>
            <a:endParaRPr lang="en-US" sz="2800" dirty="0"/>
          </a:p>
          <a:p>
            <a:pPr marL="609600" indent="-609600" eaLnBrk="1" fontAlgn="auto" hangingPunct="1">
              <a:spcAft>
                <a:spcPts val="0"/>
              </a:spcAft>
              <a:buClr>
                <a:schemeClr val="accent3"/>
              </a:buClr>
              <a:buFont typeface="+mj-lt"/>
              <a:buAutoNum type="arabicPeriod" startAt="2"/>
              <a:defRPr/>
            </a:pPr>
            <a:r>
              <a:rPr lang="en-US" sz="2800" b="1" dirty="0"/>
              <a:t>Eubacteria</a:t>
            </a:r>
          </a:p>
          <a:p>
            <a:pPr marL="990600" lvl="1" indent="-533400" eaLnBrk="1" fontAlgn="auto" hangingPunct="1">
              <a:spcAft>
                <a:spcPts val="0"/>
              </a:spcAft>
              <a:buFont typeface="Wingdings 2"/>
              <a:buChar char=""/>
              <a:defRPr/>
            </a:pPr>
            <a:r>
              <a:rPr lang="en-US" dirty="0"/>
              <a:t>Cell wall surrounds cell membrane.</a:t>
            </a:r>
          </a:p>
          <a:p>
            <a:pPr marL="990600" lvl="1" indent="-533400" eaLnBrk="1" fontAlgn="auto" hangingPunct="1">
              <a:spcAft>
                <a:spcPts val="0"/>
              </a:spcAft>
              <a:buFont typeface="Wingdings 2"/>
              <a:buChar char=""/>
              <a:defRPr/>
            </a:pPr>
            <a:r>
              <a:rPr lang="en-US" dirty="0"/>
              <a:t>Cell wall contains peptidoglycan.</a:t>
            </a:r>
          </a:p>
          <a:p>
            <a:pPr marL="990600" lvl="1" indent="-533400" eaLnBrk="1" fontAlgn="auto" hangingPunct="1">
              <a:spcAft>
                <a:spcPts val="0"/>
              </a:spcAft>
              <a:buFont typeface="Wingdings 2"/>
              <a:buChar char=""/>
              <a:defRPr/>
            </a:pPr>
            <a:r>
              <a:rPr lang="en-US" dirty="0"/>
              <a:t>Largest group of </a:t>
            </a:r>
            <a:r>
              <a:rPr lang="en-US" dirty="0" smtClean="0"/>
              <a:t>bacteria.</a:t>
            </a:r>
          </a:p>
          <a:p>
            <a:pPr marL="990600" lvl="1" indent="-533400" eaLnBrk="1" fontAlgn="auto" hangingPunct="1">
              <a:spcAft>
                <a:spcPts val="0"/>
              </a:spcAft>
              <a:buFont typeface="Wingdings 2"/>
              <a:buChar char=""/>
              <a:defRPr/>
            </a:pPr>
            <a:r>
              <a:rPr lang="en-US" dirty="0" smtClean="0"/>
              <a:t>Can undergo </a:t>
            </a:r>
            <a:r>
              <a:rPr lang="en-US" b="1" dirty="0" smtClean="0"/>
              <a:t>both </a:t>
            </a:r>
            <a:r>
              <a:rPr lang="en-US" dirty="0" smtClean="0"/>
              <a:t>photosynthesis and chemosynthesis</a:t>
            </a:r>
            <a:endParaRPr lang="en-US" dirty="0"/>
          </a:p>
          <a:p>
            <a:pPr marL="609600" indent="-609600" eaLnBrk="1" fontAlgn="auto" hangingPunct="1">
              <a:spcAft>
                <a:spcPts val="0"/>
              </a:spcAft>
              <a:buClr>
                <a:schemeClr val="accent3"/>
              </a:buClr>
              <a:buFont typeface="Wingdings 2"/>
              <a:buChar char=""/>
              <a:defRPr/>
            </a:pPr>
            <a:endParaRPr lang="en-US" sz="2800" dirty="0"/>
          </a:p>
        </p:txBody>
      </p:sp>
      <p:pic>
        <p:nvPicPr>
          <p:cNvPr id="49155" name="Picture 6" descr="archebacteria"/>
          <p:cNvPicPr>
            <a:picLocks noGrp="1" noChangeAspect="1" noChangeArrowheads="1"/>
          </p:cNvPicPr>
          <p:nvPr>
            <p:ph sz="half" idx="2"/>
          </p:nvPr>
        </p:nvPicPr>
        <p:blipFill>
          <a:blip r:embed="rId2"/>
          <a:srcRect r="23105"/>
          <a:stretch>
            <a:fillRect/>
          </a:stretch>
        </p:blipFill>
        <p:spPr>
          <a:xfrm>
            <a:off x="4191000" y="2154238"/>
            <a:ext cx="4495800" cy="3071812"/>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a:t>Prokaryotes are identified by the following characteristics:</a:t>
            </a:r>
          </a:p>
        </p:txBody>
      </p:sp>
      <p:sp>
        <p:nvSpPr>
          <p:cNvPr id="50178" name="Rectangle 3"/>
          <p:cNvSpPr>
            <a:spLocks noGrp="1" noChangeArrowheads="1"/>
          </p:cNvSpPr>
          <p:nvPr>
            <p:ph idx="1"/>
          </p:nvPr>
        </p:nvSpPr>
        <p:spPr/>
        <p:txBody>
          <a:bodyPr/>
          <a:lstStyle/>
          <a:p>
            <a:pPr marL="609600" indent="-609600" eaLnBrk="1" hangingPunct="1">
              <a:buFontTx/>
              <a:buAutoNum type="arabicPeriod"/>
            </a:pPr>
            <a:r>
              <a:rPr lang="en-US" smtClean="0"/>
              <a:t>Shape</a:t>
            </a:r>
          </a:p>
          <a:p>
            <a:pPr marL="609600" indent="-609600" eaLnBrk="1" hangingPunct="1">
              <a:buFontTx/>
              <a:buAutoNum type="arabicPeriod"/>
            </a:pPr>
            <a:r>
              <a:rPr lang="en-US" b="1" u="sng" smtClean="0">
                <a:solidFill>
                  <a:schemeClr val="accent2"/>
                </a:solidFill>
              </a:rPr>
              <a:t>Cell wall</a:t>
            </a:r>
          </a:p>
          <a:p>
            <a:pPr marL="609600" indent="-609600" eaLnBrk="1" hangingPunct="1">
              <a:buFontTx/>
              <a:buAutoNum type="arabicPeriod"/>
            </a:pPr>
            <a:r>
              <a:rPr lang="en-US" smtClean="0"/>
              <a:t>Movement</a:t>
            </a:r>
          </a:p>
          <a:p>
            <a:pPr marL="609600" indent="-609600" eaLnBrk="1" hangingPunct="1">
              <a:buFontTx/>
              <a:buAutoNum type="arabicPeriod"/>
            </a:pPr>
            <a:r>
              <a:rPr lang="en-US" smtClean="0"/>
              <a:t>How they use energy</a:t>
            </a:r>
          </a:p>
          <a:p>
            <a:pPr marL="609600" indent="-609600" eaLnBrk="1" hangingPunct="1">
              <a:buFontTx/>
              <a:buAutoNum type="arabicPeriod"/>
            </a:pPr>
            <a:r>
              <a:rPr lang="en-US" b="1" u="sng" smtClean="0">
                <a:solidFill>
                  <a:schemeClr val="accent2"/>
                </a:solidFill>
              </a:rPr>
              <a:t>rRNA (ribosomal RNA sequence)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p:txBody>
          <a:bodyPr/>
          <a:lstStyle/>
          <a:p>
            <a:pPr eaLnBrk="1" hangingPunct="1"/>
            <a:r>
              <a:rPr lang="en-US" smtClean="0"/>
              <a:t>Shape</a:t>
            </a:r>
          </a:p>
        </p:txBody>
      </p:sp>
      <p:sp>
        <p:nvSpPr>
          <p:cNvPr id="51202" name="Rectangle 3"/>
          <p:cNvSpPr>
            <a:spLocks noGrp="1" noChangeArrowheads="1"/>
          </p:cNvSpPr>
          <p:nvPr>
            <p:ph idx="1"/>
          </p:nvPr>
        </p:nvSpPr>
        <p:spPr/>
        <p:txBody>
          <a:bodyPr/>
          <a:lstStyle/>
          <a:p>
            <a:pPr eaLnBrk="1" hangingPunct="1"/>
            <a:r>
              <a:rPr lang="en-US" smtClean="0"/>
              <a:t>Bacilli – rod-shaped bacteria.</a:t>
            </a:r>
          </a:p>
          <a:p>
            <a:pPr eaLnBrk="1" hangingPunct="1"/>
            <a:r>
              <a:rPr lang="en-US" smtClean="0"/>
              <a:t>Cocci – round bacteria.</a:t>
            </a:r>
          </a:p>
          <a:p>
            <a:pPr eaLnBrk="1" hangingPunct="1"/>
            <a:r>
              <a:rPr lang="en-US" smtClean="0"/>
              <a:t>Spirilla – spiral bacteria.</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4" descr="shapes"/>
          <p:cNvPicPr>
            <a:picLocks noChangeAspect="1" noChangeArrowheads="1"/>
          </p:cNvPicPr>
          <p:nvPr/>
        </p:nvPicPr>
        <p:blipFill>
          <a:blip r:embed="rId2"/>
          <a:srcRect/>
          <a:stretch>
            <a:fillRect/>
          </a:stretch>
        </p:blipFill>
        <p:spPr bwMode="auto">
          <a:xfrm>
            <a:off x="990600" y="1023938"/>
            <a:ext cx="7086600" cy="4757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Grp="1" noChangeArrowheads="1"/>
          </p:cNvSpPr>
          <p:nvPr>
            <p:ph type="title"/>
          </p:nvPr>
        </p:nvSpPr>
        <p:spPr/>
        <p:txBody>
          <a:bodyPr/>
          <a:lstStyle/>
          <a:p>
            <a:pPr eaLnBrk="1" hangingPunct="1"/>
            <a:r>
              <a:rPr lang="en-US" smtClean="0"/>
              <a:t>Movement</a:t>
            </a:r>
          </a:p>
        </p:txBody>
      </p:sp>
      <p:pic>
        <p:nvPicPr>
          <p:cNvPr id="53250" name="Picture 6" descr="bacteria"/>
          <p:cNvPicPr>
            <a:picLocks noGrp="1" noChangeAspect="1" noChangeArrowheads="1"/>
          </p:cNvPicPr>
          <p:nvPr>
            <p:ph idx="1"/>
          </p:nvPr>
        </p:nvPicPr>
        <p:blipFill>
          <a:blip r:embed="rId2"/>
          <a:srcRect/>
          <a:stretch>
            <a:fillRect/>
          </a:stretch>
        </p:blipFill>
        <p:spPr>
          <a:xfrm>
            <a:off x="1784350" y="2065338"/>
            <a:ext cx="5575300" cy="41275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704850"/>
            <a:ext cx="8229600" cy="1809750"/>
          </a:xfrm>
        </p:spPr>
        <p:txBody>
          <a:bodyPr>
            <a:normAutofit fontScale="90000"/>
          </a:bodyPr>
          <a:lstStyle/>
          <a:p>
            <a:pPr eaLnBrk="1" fontAlgn="auto" hangingPunct="1">
              <a:spcAft>
                <a:spcPts val="0"/>
              </a:spcAft>
              <a:defRPr/>
            </a:pPr>
            <a:r>
              <a:rPr lang="en-US" dirty="0" smtClean="0"/>
              <a:t>Some bacteria have one or more tail like flagella to aid in movement. </a:t>
            </a:r>
            <a:endParaRPr lang="en-US" dirty="0"/>
          </a:p>
        </p:txBody>
      </p:sp>
      <p:pic>
        <p:nvPicPr>
          <p:cNvPr id="54274" name="Picture 7" descr="flagella2"/>
          <p:cNvPicPr>
            <a:picLocks noGrp="1" noChangeAspect="1" noChangeArrowheads="1"/>
          </p:cNvPicPr>
          <p:nvPr>
            <p:ph sz="half" idx="1"/>
          </p:nvPr>
        </p:nvPicPr>
        <p:blipFill>
          <a:blip r:embed="rId2"/>
          <a:srcRect/>
          <a:stretch>
            <a:fillRect/>
          </a:stretch>
        </p:blipFill>
        <p:spPr>
          <a:xfrm>
            <a:off x="971550" y="2836863"/>
            <a:ext cx="3009900" cy="2603500"/>
          </a:xfrm>
        </p:spPr>
      </p:pic>
      <p:pic>
        <p:nvPicPr>
          <p:cNvPr id="54275" name="Picture 5" descr="flagella"/>
          <p:cNvPicPr>
            <a:picLocks noGrp="1" noChangeAspect="1" noChangeArrowheads="1"/>
          </p:cNvPicPr>
          <p:nvPr>
            <p:ph sz="half" idx="2"/>
          </p:nvPr>
        </p:nvPicPr>
        <p:blipFill>
          <a:blip r:embed="rId3"/>
          <a:srcRect/>
          <a:stretch>
            <a:fillRect/>
          </a:stretch>
        </p:blipFill>
        <p:spPr>
          <a:xfrm>
            <a:off x="5453063" y="2960688"/>
            <a:ext cx="2428875" cy="2352675"/>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xfrm>
            <a:off x="457200" y="704850"/>
            <a:ext cx="8229600" cy="1733550"/>
          </a:xfrm>
        </p:spPr>
        <p:txBody>
          <a:bodyPr/>
          <a:lstStyle/>
          <a:p>
            <a:pPr eaLnBrk="1" hangingPunct="1"/>
            <a:r>
              <a:rPr lang="en-US" sz="4000" smtClean="0"/>
              <a:t>Others may tumble a little or not be capable of movement and relies on things like the blood stream, etc.</a:t>
            </a:r>
          </a:p>
        </p:txBody>
      </p:sp>
      <p:pic>
        <p:nvPicPr>
          <p:cNvPr id="55298" name="Picture 5" descr="bacteria1"/>
          <p:cNvPicPr>
            <a:picLocks noGrp="1" noChangeAspect="1" noChangeArrowheads="1"/>
          </p:cNvPicPr>
          <p:nvPr>
            <p:ph idx="1"/>
          </p:nvPr>
        </p:nvPicPr>
        <p:blipFill>
          <a:blip r:embed="rId2"/>
          <a:srcRect/>
          <a:stretch>
            <a:fillRect/>
          </a:stretch>
        </p:blipFill>
        <p:spPr>
          <a:xfrm>
            <a:off x="2209800" y="2468563"/>
            <a:ext cx="4389438" cy="4389437"/>
          </a:xfr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lang="en-US" smtClean="0"/>
              <a:t>How bacteria use energy:</a:t>
            </a:r>
          </a:p>
        </p:txBody>
      </p:sp>
      <p:sp>
        <p:nvSpPr>
          <p:cNvPr id="56322" name="Rectangle 3"/>
          <p:cNvSpPr>
            <a:spLocks noGrp="1" noChangeArrowheads="1"/>
          </p:cNvSpPr>
          <p:nvPr>
            <p:ph idx="1"/>
          </p:nvPr>
        </p:nvSpPr>
        <p:spPr/>
        <p:txBody>
          <a:bodyPr/>
          <a:lstStyle/>
          <a:p>
            <a:pPr eaLnBrk="1" hangingPunct="1"/>
            <a:r>
              <a:rPr lang="en-US" b="1" smtClean="0"/>
              <a:t>Autotrophs</a:t>
            </a:r>
            <a:r>
              <a:rPr lang="en-US" smtClean="0"/>
              <a:t> – bacteria that make their own food.</a:t>
            </a:r>
          </a:p>
          <a:p>
            <a:pPr lvl="1" eaLnBrk="1" hangingPunct="1"/>
            <a:r>
              <a:rPr lang="en-US" b="1" smtClean="0"/>
              <a:t>Photoautotrophs</a:t>
            </a:r>
            <a:r>
              <a:rPr lang="en-US" smtClean="0"/>
              <a:t> – use the sun.</a:t>
            </a:r>
          </a:p>
          <a:p>
            <a:pPr lvl="1" eaLnBrk="1" hangingPunct="1"/>
            <a:r>
              <a:rPr lang="en-US" b="1" smtClean="0"/>
              <a:t>Chemoautotrophs</a:t>
            </a:r>
            <a:r>
              <a:rPr lang="en-US" smtClean="0"/>
              <a:t> – use chemicals.</a:t>
            </a:r>
          </a:p>
          <a:p>
            <a:pPr eaLnBrk="1" hangingPunct="1"/>
            <a:r>
              <a:rPr lang="en-US" b="1" smtClean="0"/>
              <a:t>Heterotrophs</a:t>
            </a:r>
            <a:r>
              <a:rPr lang="en-US" smtClean="0"/>
              <a:t> – get their food from organic compounds.</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pPr eaLnBrk="1" hangingPunct="1"/>
            <a:r>
              <a:rPr lang="en-US" sz="4000" smtClean="0"/>
              <a:t>How do bacteria grow and reproduce?</a:t>
            </a:r>
          </a:p>
        </p:txBody>
      </p:sp>
      <p:sp>
        <p:nvSpPr>
          <p:cNvPr id="57346" name="Rectangle 3"/>
          <p:cNvSpPr>
            <a:spLocks noGrp="1" noChangeArrowheads="1"/>
          </p:cNvSpPr>
          <p:nvPr>
            <p:ph type="body" sz="half" idx="1"/>
          </p:nvPr>
        </p:nvSpPr>
        <p:spPr/>
        <p:txBody>
          <a:bodyPr/>
          <a:lstStyle/>
          <a:p>
            <a:pPr marL="609600" indent="-609600" eaLnBrk="1" hangingPunct="1">
              <a:buFontTx/>
              <a:buAutoNum type="arabicPeriod"/>
            </a:pPr>
            <a:endParaRPr lang="en-US" sz="2800" b="1" smtClean="0"/>
          </a:p>
          <a:p>
            <a:pPr marL="609600" indent="-609600" eaLnBrk="1" hangingPunct="1">
              <a:buFontTx/>
              <a:buAutoNum type="arabicPeriod"/>
            </a:pPr>
            <a:r>
              <a:rPr lang="en-US" sz="2800" b="1" smtClean="0"/>
              <a:t>Binary fission</a:t>
            </a:r>
            <a:r>
              <a:rPr lang="en-US" sz="2800" smtClean="0"/>
              <a:t> – bacteria replicates DNA and splits into two daughter cells.</a:t>
            </a:r>
          </a:p>
          <a:p>
            <a:pPr marL="609600" indent="-609600" eaLnBrk="1" hangingPunct="1">
              <a:buFontTx/>
              <a:buAutoNum type="arabicPeriod"/>
            </a:pPr>
            <a:endParaRPr lang="en-US" sz="2800" smtClean="0"/>
          </a:p>
          <a:p>
            <a:pPr marL="609600" indent="-609600" eaLnBrk="1" hangingPunct="1">
              <a:buFont typeface="Wingdings 2" pitchFamily="18" charset="2"/>
              <a:buNone/>
            </a:pPr>
            <a:r>
              <a:rPr lang="en-US" sz="2800" smtClean="0"/>
              <a:t>(This is like the process of mitosis)</a:t>
            </a:r>
          </a:p>
        </p:txBody>
      </p:sp>
      <p:pic>
        <p:nvPicPr>
          <p:cNvPr id="57347" name="Picture 7" descr="binary fission2"/>
          <p:cNvPicPr>
            <a:picLocks noGrp="1" noChangeAspect="1" noChangeArrowheads="1"/>
          </p:cNvPicPr>
          <p:nvPr>
            <p:ph sz="quarter" idx="2"/>
          </p:nvPr>
        </p:nvPicPr>
        <p:blipFill>
          <a:blip r:embed="rId2"/>
          <a:srcRect/>
          <a:stretch>
            <a:fillRect/>
          </a:stretch>
        </p:blipFill>
        <p:spPr>
          <a:xfrm>
            <a:off x="5935663" y="1600200"/>
            <a:ext cx="1463675" cy="2185988"/>
          </a:xfrm>
        </p:spPr>
      </p:pic>
      <p:pic>
        <p:nvPicPr>
          <p:cNvPr id="57348" name="Picture 8" descr="binary fission"/>
          <p:cNvPicPr>
            <a:picLocks noGrp="1" noChangeAspect="1" noChangeArrowheads="1"/>
          </p:cNvPicPr>
          <p:nvPr>
            <p:ph sz="quarter" idx="3"/>
          </p:nvPr>
        </p:nvPicPr>
        <p:blipFill>
          <a:blip r:embed="rId3"/>
          <a:srcRect/>
          <a:stretch>
            <a:fillRect/>
          </a:stretch>
        </p:blipFill>
        <p:spPr>
          <a:xfrm>
            <a:off x="4903788" y="3938588"/>
            <a:ext cx="3527425" cy="2187575"/>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4" descr="binary fission anim"/>
          <p:cNvPicPr>
            <a:picLocks noChangeAspect="1" noChangeArrowheads="1"/>
          </p:cNvPicPr>
          <p:nvPr/>
        </p:nvPicPr>
        <p:blipFill>
          <a:blip r:embed="rId2"/>
          <a:srcRect/>
          <a:stretch>
            <a:fillRect/>
          </a:stretch>
        </p:blipFill>
        <p:spPr bwMode="auto">
          <a:xfrm>
            <a:off x="1397000" y="908050"/>
            <a:ext cx="6350000" cy="504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US" smtClean="0"/>
              <a:t>Carlos Linnaeus-1700’s</a:t>
            </a:r>
          </a:p>
        </p:txBody>
      </p:sp>
      <p:sp>
        <p:nvSpPr>
          <p:cNvPr id="21506" name="Rectangle 3"/>
          <p:cNvSpPr>
            <a:spLocks noGrp="1" noChangeArrowheads="1"/>
          </p:cNvSpPr>
          <p:nvPr>
            <p:ph idx="1"/>
          </p:nvPr>
        </p:nvSpPr>
        <p:spPr/>
        <p:txBody>
          <a:bodyPr/>
          <a:lstStyle/>
          <a:p>
            <a:pPr eaLnBrk="1" hangingPunct="1"/>
            <a:r>
              <a:rPr lang="en-US" smtClean="0"/>
              <a:t>Developed a system of binomial nomenclature to classify organisms.</a:t>
            </a:r>
          </a:p>
          <a:p>
            <a:pPr lvl="1" eaLnBrk="1" hangingPunct="1"/>
            <a:r>
              <a:rPr lang="en-US" b="1" smtClean="0"/>
              <a:t>Binomial classification</a:t>
            </a:r>
            <a:r>
              <a:rPr lang="en-US" smtClean="0"/>
              <a:t>– each organism has a two-part scientific name.</a:t>
            </a:r>
          </a:p>
          <a:p>
            <a:pPr lvl="1" eaLnBrk="1" hangingPunct="1"/>
            <a:r>
              <a:rPr lang="en-US" b="1" smtClean="0"/>
              <a:t>Genus</a:t>
            </a:r>
            <a:r>
              <a:rPr lang="en-US" smtClean="0"/>
              <a:t> – a small group to which the organism belongs.</a:t>
            </a:r>
          </a:p>
          <a:p>
            <a:pPr lvl="1" eaLnBrk="1" hangingPunct="1"/>
            <a:r>
              <a:rPr lang="en-US" b="1" smtClean="0"/>
              <a:t>Species</a:t>
            </a:r>
            <a:r>
              <a:rPr lang="en-US" smtClean="0"/>
              <a:t> – a Latin description of a specific characteristic of the organism.</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4"/>
          <p:cNvSpPr>
            <a:spLocks noGrp="1" noChangeArrowheads="1"/>
          </p:cNvSpPr>
          <p:nvPr>
            <p:ph type="title"/>
          </p:nvPr>
        </p:nvSpPr>
        <p:spPr/>
        <p:txBody>
          <a:bodyPr/>
          <a:lstStyle/>
          <a:p>
            <a:pPr eaLnBrk="1" hangingPunct="1"/>
            <a:r>
              <a:rPr lang="en-US" sz="4600" smtClean="0"/>
              <a:t>Bacteria “SEX” = </a:t>
            </a:r>
            <a:br>
              <a:rPr lang="en-US" sz="4600" smtClean="0"/>
            </a:br>
            <a:r>
              <a:rPr lang="en-US" sz="4600" smtClean="0"/>
              <a:t>Bacteria Conjugation</a:t>
            </a:r>
          </a:p>
        </p:txBody>
      </p:sp>
      <p:sp>
        <p:nvSpPr>
          <p:cNvPr id="59394" name="Rectangle 3"/>
          <p:cNvSpPr>
            <a:spLocks noGrp="1" noChangeArrowheads="1"/>
          </p:cNvSpPr>
          <p:nvPr>
            <p:ph type="body" sz="half" idx="1"/>
          </p:nvPr>
        </p:nvSpPr>
        <p:spPr/>
        <p:txBody>
          <a:bodyPr/>
          <a:lstStyle/>
          <a:p>
            <a:pPr marL="609600" indent="-609600" eaLnBrk="1" hangingPunct="1">
              <a:buFontTx/>
              <a:buAutoNum type="arabicPeriod" startAt="2"/>
            </a:pPr>
            <a:r>
              <a:rPr lang="en-US" sz="2500" b="1" smtClean="0"/>
              <a:t>Conjugation</a:t>
            </a:r>
            <a:r>
              <a:rPr lang="en-US" sz="2500" smtClean="0"/>
              <a:t> – two bacteria form tube between them and exchange DNA.</a:t>
            </a:r>
          </a:p>
          <a:p>
            <a:pPr marL="990600" lvl="1" indent="-533400" eaLnBrk="1" hangingPunct="1"/>
            <a:r>
              <a:rPr lang="en-US" sz="2000" smtClean="0"/>
              <a:t>Happens during times of stress. Ex. When exposed to antibiotics</a:t>
            </a:r>
          </a:p>
          <a:p>
            <a:pPr marL="990600" lvl="1" indent="-533400" eaLnBrk="1" hangingPunct="1"/>
            <a:r>
              <a:rPr lang="en-US" sz="2000" smtClean="0"/>
              <a:t>Exchanging DNA increases chances of survival.</a:t>
            </a:r>
          </a:p>
          <a:p>
            <a:pPr marL="609600" indent="-609600" eaLnBrk="1" hangingPunct="1">
              <a:buFontTx/>
              <a:buNone/>
            </a:pPr>
            <a:r>
              <a:rPr lang="en-US" sz="2500" smtClean="0"/>
              <a:t> </a:t>
            </a:r>
          </a:p>
        </p:txBody>
      </p:sp>
      <p:pic>
        <p:nvPicPr>
          <p:cNvPr id="59395" name="Picture 6" descr="conjugation"/>
          <p:cNvPicPr>
            <a:picLocks noGrp="1" noChangeAspect="1" noChangeArrowheads="1"/>
          </p:cNvPicPr>
          <p:nvPr>
            <p:ph sz="half" idx="2"/>
          </p:nvPr>
        </p:nvPicPr>
        <p:blipFill>
          <a:blip r:embed="rId2"/>
          <a:srcRect/>
          <a:stretch>
            <a:fillRect/>
          </a:stretch>
        </p:blipFill>
        <p:spPr>
          <a:xfrm>
            <a:off x="5334000" y="2568575"/>
            <a:ext cx="2286000" cy="2217738"/>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4" descr="conjugation1"/>
          <p:cNvPicPr>
            <a:picLocks noChangeAspect="1" noChangeArrowheads="1"/>
          </p:cNvPicPr>
          <p:nvPr/>
        </p:nvPicPr>
        <p:blipFill>
          <a:blip r:embed="rId2"/>
          <a:srcRect/>
          <a:stretch>
            <a:fillRect/>
          </a:stretch>
        </p:blipFill>
        <p:spPr bwMode="auto">
          <a:xfrm>
            <a:off x="1397000" y="1417638"/>
            <a:ext cx="5689600" cy="4551362"/>
          </a:xfrm>
          <a:prstGeom prst="rect">
            <a:avLst/>
          </a:prstGeom>
          <a:noFill/>
          <a:ln w="9525">
            <a:noFill/>
            <a:miter lim="800000"/>
            <a:headEnd/>
            <a:tailEnd/>
          </a:ln>
        </p:spPr>
      </p:pic>
      <p:sp>
        <p:nvSpPr>
          <p:cNvPr id="3" name="Title 2"/>
          <p:cNvSpPr>
            <a:spLocks noGrp="1"/>
          </p:cNvSpPr>
          <p:nvPr>
            <p:ph type="title"/>
          </p:nvPr>
        </p:nvSpPr>
        <p:spPr>
          <a:xfrm>
            <a:off x="457200" y="704850"/>
            <a:ext cx="8229600" cy="666750"/>
          </a:xfrm>
        </p:spPr>
        <p:txBody>
          <a:bodyPr>
            <a:normAutofit/>
          </a:bodyPr>
          <a:lstStyle/>
          <a:p>
            <a:pPr eaLnBrk="1" hangingPunct="1"/>
            <a:r>
              <a:rPr lang="en-US" sz="4500" smtClean="0"/>
              <a:t>Bacteria  Conjugation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4"/>
          <p:cNvSpPr>
            <a:spLocks noGrp="1" noChangeArrowheads="1"/>
          </p:cNvSpPr>
          <p:nvPr>
            <p:ph type="title"/>
          </p:nvPr>
        </p:nvSpPr>
        <p:spPr/>
        <p:txBody>
          <a:bodyPr>
            <a:normAutofit fontScale="90000"/>
          </a:bodyPr>
          <a:lstStyle/>
          <a:p>
            <a:pPr eaLnBrk="1" fontAlgn="auto" hangingPunct="1">
              <a:spcAft>
                <a:spcPts val="0"/>
              </a:spcAft>
              <a:defRPr/>
            </a:pPr>
            <a:r>
              <a:rPr lang="en-US" dirty="0" smtClean="0"/>
              <a:t>SURVIVAL TACTICS!</a:t>
            </a:r>
            <a:br>
              <a:rPr lang="en-US" dirty="0" smtClean="0"/>
            </a:br>
            <a:r>
              <a:rPr lang="en-US" dirty="0" smtClean="0"/>
              <a:t>Spore </a:t>
            </a:r>
            <a:r>
              <a:rPr lang="en-US" dirty="0"/>
              <a:t>Formation</a:t>
            </a:r>
          </a:p>
        </p:txBody>
      </p:sp>
      <p:sp>
        <p:nvSpPr>
          <p:cNvPr id="61442" name="Rectangle 5"/>
          <p:cNvSpPr>
            <a:spLocks noGrp="1" noChangeArrowheads="1"/>
          </p:cNvSpPr>
          <p:nvPr>
            <p:ph type="body" sz="half" idx="1"/>
          </p:nvPr>
        </p:nvSpPr>
        <p:spPr>
          <a:xfrm>
            <a:off x="228600" y="1600200"/>
            <a:ext cx="4953000" cy="4525963"/>
          </a:xfrm>
        </p:spPr>
        <p:txBody>
          <a:bodyPr/>
          <a:lstStyle/>
          <a:p>
            <a:pPr eaLnBrk="1" hangingPunct="1"/>
            <a:endParaRPr lang="en-US" sz="2800" smtClean="0"/>
          </a:p>
          <a:p>
            <a:pPr eaLnBrk="1" hangingPunct="1"/>
            <a:r>
              <a:rPr lang="en-US" sz="2800" smtClean="0"/>
              <a:t>ENDOSPORE:  Formation of thick wall allows bacteria to lie dormant during </a:t>
            </a:r>
            <a:r>
              <a:rPr lang="en-US" sz="2800" i="1" smtClean="0"/>
              <a:t>unfavorable conditions</a:t>
            </a:r>
            <a:r>
              <a:rPr lang="en-US" sz="2800" smtClean="0"/>
              <a:t>.</a:t>
            </a:r>
          </a:p>
          <a:p>
            <a:pPr eaLnBrk="1" hangingPunct="1"/>
            <a:r>
              <a:rPr lang="en-US" sz="2800" smtClean="0"/>
              <a:t>Some spores can survive </a:t>
            </a:r>
          </a:p>
          <a:p>
            <a:pPr eaLnBrk="1" hangingPunct="1">
              <a:buFont typeface="Wingdings 2" pitchFamily="18" charset="2"/>
              <a:buNone/>
            </a:pPr>
            <a:r>
              <a:rPr lang="en-US" sz="2800" smtClean="0"/>
              <a:t>    2 hours of boiling!</a:t>
            </a:r>
          </a:p>
        </p:txBody>
      </p:sp>
      <p:pic>
        <p:nvPicPr>
          <p:cNvPr id="61443" name="Picture 7" descr="spore formation"/>
          <p:cNvPicPr>
            <a:picLocks noGrp="1" noChangeAspect="1" noChangeArrowheads="1"/>
          </p:cNvPicPr>
          <p:nvPr>
            <p:ph sz="half" idx="2"/>
          </p:nvPr>
        </p:nvPicPr>
        <p:blipFill>
          <a:blip r:embed="rId2"/>
          <a:srcRect/>
          <a:stretch>
            <a:fillRect/>
          </a:stretch>
        </p:blipFill>
        <p:spPr>
          <a:xfrm>
            <a:off x="4965700" y="1600200"/>
            <a:ext cx="3403600" cy="4525963"/>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p:txBody>
          <a:bodyPr/>
          <a:lstStyle/>
          <a:p>
            <a:pPr eaLnBrk="1" hangingPunct="1"/>
            <a:r>
              <a:rPr lang="en-US" smtClean="0"/>
              <a:t>GOOD BACTERIA!!</a:t>
            </a:r>
          </a:p>
        </p:txBody>
      </p:sp>
      <p:pic>
        <p:nvPicPr>
          <p:cNvPr id="62466" name="Picture 2" descr="C:\Program Files\Microsoft Office\MEDIA\CAGCAT10\j0230876.wmf"/>
          <p:cNvPicPr>
            <a:picLocks noGrp="1" noChangeAspect="1" noChangeArrowheads="1"/>
          </p:cNvPicPr>
          <p:nvPr>
            <p:ph idx="1"/>
          </p:nvPr>
        </p:nvPicPr>
        <p:blipFill>
          <a:blip r:embed="rId2"/>
          <a:srcRect/>
          <a:stretch>
            <a:fillRect/>
          </a:stretch>
        </p:blipFill>
        <p:spPr>
          <a:xfrm>
            <a:off x="2862263" y="2408238"/>
            <a:ext cx="3419475" cy="3443287"/>
          </a:xfrm>
        </p:spPr>
      </p:pic>
      <p:pic>
        <p:nvPicPr>
          <p:cNvPr id="62467" name="Picture 4" descr="C:\Program Files\Microsoft Office\MEDIA\CAGCAT10\j0235241.wmf"/>
          <p:cNvPicPr>
            <a:picLocks noChangeAspect="1" noChangeArrowheads="1"/>
          </p:cNvPicPr>
          <p:nvPr/>
        </p:nvPicPr>
        <p:blipFill>
          <a:blip r:embed="rId3"/>
          <a:srcRect/>
          <a:stretch>
            <a:fillRect/>
          </a:stretch>
        </p:blipFill>
        <p:spPr bwMode="auto">
          <a:xfrm>
            <a:off x="609600" y="2514600"/>
            <a:ext cx="1811338" cy="1246188"/>
          </a:xfrm>
          <a:prstGeom prst="rect">
            <a:avLst/>
          </a:prstGeom>
          <a:noFill/>
          <a:ln w="9525">
            <a:noFill/>
            <a:miter lim="800000"/>
            <a:headEnd/>
            <a:tailEnd/>
          </a:ln>
        </p:spPr>
      </p:pic>
      <p:pic>
        <p:nvPicPr>
          <p:cNvPr id="62468" name="Picture 4" descr="C:\Program Files\Microsoft Office\MEDIA\CAGCAT10\j0235241.wmf"/>
          <p:cNvPicPr>
            <a:picLocks noChangeAspect="1" noChangeArrowheads="1"/>
          </p:cNvPicPr>
          <p:nvPr/>
        </p:nvPicPr>
        <p:blipFill>
          <a:blip r:embed="rId3"/>
          <a:srcRect/>
          <a:stretch>
            <a:fillRect/>
          </a:stretch>
        </p:blipFill>
        <p:spPr bwMode="auto">
          <a:xfrm>
            <a:off x="6858000" y="2514600"/>
            <a:ext cx="1811338" cy="12461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b="1" i="1" dirty="0"/>
              <a:t>Bacteria are important to the environment:</a:t>
            </a:r>
          </a:p>
        </p:txBody>
      </p:sp>
      <p:sp>
        <p:nvSpPr>
          <p:cNvPr id="63490" name="Rectangle 3"/>
          <p:cNvSpPr>
            <a:spLocks noGrp="1" noChangeArrowheads="1"/>
          </p:cNvSpPr>
          <p:nvPr>
            <p:ph idx="1"/>
          </p:nvPr>
        </p:nvSpPr>
        <p:spPr/>
        <p:txBody>
          <a:bodyPr/>
          <a:lstStyle/>
          <a:p>
            <a:pPr eaLnBrk="1" hangingPunct="1"/>
            <a:r>
              <a:rPr lang="en-US" b="1" smtClean="0"/>
              <a:t>Producers</a:t>
            </a:r>
            <a:r>
              <a:rPr lang="en-US" smtClean="0"/>
              <a:t> – some bacteria act as a producer to produce food for organisms </a:t>
            </a:r>
          </a:p>
          <a:p>
            <a:pPr eaLnBrk="1" hangingPunct="1">
              <a:buFont typeface="Wingdings 2" pitchFamily="18" charset="2"/>
              <a:buNone/>
            </a:pPr>
            <a:endParaRPr lang="en-US" smtClean="0"/>
          </a:p>
          <a:p>
            <a:pPr eaLnBrk="1" hangingPunct="1"/>
            <a:r>
              <a:rPr lang="en-US" b="1" smtClean="0"/>
              <a:t>Decomposers </a:t>
            </a:r>
            <a:r>
              <a:rPr lang="en-US" smtClean="0"/>
              <a:t>– recycle nutrients by breaking down dead organisms.  (Very important!!!)</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4"/>
          <p:cNvSpPr>
            <a:spLocks noGrp="1" noChangeArrowheads="1"/>
          </p:cNvSpPr>
          <p:nvPr>
            <p:ph type="title"/>
          </p:nvPr>
        </p:nvSpPr>
        <p:spPr/>
        <p:txBody>
          <a:bodyPr/>
          <a:lstStyle/>
          <a:p>
            <a:pPr eaLnBrk="1" hangingPunct="1"/>
            <a:r>
              <a:rPr lang="en-US" smtClean="0"/>
              <a:t>Benefits of Bacteria</a:t>
            </a:r>
          </a:p>
        </p:txBody>
      </p:sp>
      <p:sp>
        <p:nvSpPr>
          <p:cNvPr id="64514" name="Rectangle 5"/>
          <p:cNvSpPr>
            <a:spLocks noGrp="1" noChangeArrowheads="1"/>
          </p:cNvSpPr>
          <p:nvPr>
            <p:ph type="body" sz="half" idx="1"/>
          </p:nvPr>
        </p:nvSpPr>
        <p:spPr/>
        <p:txBody>
          <a:bodyPr/>
          <a:lstStyle/>
          <a:p>
            <a:pPr eaLnBrk="1" hangingPunct="1"/>
            <a:r>
              <a:rPr lang="en-US" sz="2800" b="1" smtClean="0"/>
              <a:t>Nitrogen fixation</a:t>
            </a:r>
            <a:r>
              <a:rPr lang="en-US" sz="2800" smtClean="0"/>
              <a:t> – bacteria convert nitrogen in the soil into a form that plants can use.</a:t>
            </a:r>
          </a:p>
          <a:p>
            <a:pPr eaLnBrk="1" hangingPunct="1"/>
            <a:endParaRPr lang="en-US" sz="2800" smtClean="0"/>
          </a:p>
        </p:txBody>
      </p:sp>
      <p:pic>
        <p:nvPicPr>
          <p:cNvPr id="64515" name="Picture 7" descr="rhizobium - nitrogen fixers"/>
          <p:cNvPicPr>
            <a:picLocks noGrp="1" noChangeAspect="1" noChangeArrowheads="1"/>
          </p:cNvPicPr>
          <p:nvPr>
            <p:ph sz="half" idx="2"/>
          </p:nvPr>
        </p:nvPicPr>
        <p:blipFill>
          <a:blip r:embed="rId2"/>
          <a:srcRect/>
          <a:stretch>
            <a:fillRect/>
          </a:stretch>
        </p:blipFill>
        <p:spPr>
          <a:xfrm>
            <a:off x="4941888" y="1676400"/>
            <a:ext cx="3187700" cy="4038600"/>
          </a:xfrm>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772400" cy="1784350"/>
          </a:xfrm>
        </p:spPr>
        <p:txBody>
          <a:bodyPr/>
          <a:lstStyle/>
          <a:p>
            <a:pPr algn="ctr" eaLnBrk="1" hangingPunct="1"/>
            <a:r>
              <a:rPr lang="en-US" sz="4000" smtClean="0">
                <a:latin typeface="Impact" pitchFamily="34" charset="0"/>
              </a:rPr>
              <a:t>GOT GAS?</a:t>
            </a:r>
            <a:r>
              <a:rPr lang="en-US" sz="4000" smtClean="0"/>
              <a:t/>
            </a:r>
            <a:br>
              <a:rPr lang="en-US" sz="4000" smtClean="0"/>
            </a:br>
            <a:r>
              <a:rPr lang="en-US" sz="4000" smtClean="0"/>
              <a:t>Why do you have gas after eating beans?</a:t>
            </a:r>
          </a:p>
        </p:txBody>
      </p:sp>
      <p:sp>
        <p:nvSpPr>
          <p:cNvPr id="5" name="Text Placeholder 4"/>
          <p:cNvSpPr>
            <a:spLocks noGrp="1"/>
          </p:cNvSpPr>
          <p:nvPr>
            <p:ph type="body" idx="2"/>
          </p:nvPr>
        </p:nvSpPr>
        <p:spPr>
          <a:xfrm>
            <a:off x="457200" y="2667000"/>
            <a:ext cx="3008313" cy="3459163"/>
          </a:xfrm>
        </p:spPr>
        <p:txBody>
          <a:bodyPr/>
          <a:lstStyle/>
          <a:p>
            <a:pPr eaLnBrk="1" hangingPunct="1"/>
            <a:endParaRPr lang="en-US" smtClean="0"/>
          </a:p>
          <a:p>
            <a:pPr eaLnBrk="1" hangingPunct="1"/>
            <a:r>
              <a:rPr lang="en-US" sz="2400" smtClean="0"/>
              <a:t>The bacteria in your intestines help you digest chemicals in beans.  When they do this, they release a gas and it exits the body at inconvenient times…. </a:t>
            </a:r>
          </a:p>
        </p:txBody>
      </p:sp>
      <p:sp>
        <p:nvSpPr>
          <p:cNvPr id="2050" name="Cloud"/>
          <p:cNvSpPr>
            <a:spLocks noChangeAspect="1" noEditPoints="1" noChangeArrowheads="1"/>
          </p:cNvSpPr>
          <p:nvPr/>
        </p:nvSpPr>
        <p:spPr bwMode="auto">
          <a:xfrm>
            <a:off x="3962400" y="2819400"/>
            <a:ext cx="2743200" cy="1838325"/>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FFBE7D"/>
          </a:solidFill>
          <a:ln w="9525">
            <a:solidFill>
              <a:srgbClr val="000000"/>
            </a:solidFill>
            <a:miter lim="800000"/>
            <a:headEnd/>
            <a:tailEnd/>
          </a:ln>
          <a:effectLst>
            <a:outerShdw dist="107763" dir="2700000" algn="ctr" rotWithShape="0">
              <a:srgbClr val="808080"/>
            </a:outerShdw>
          </a:effectLst>
        </p:spPr>
        <p:txBody>
          <a:bodyPr/>
          <a:lstStyle/>
          <a:p>
            <a:pPr>
              <a:defRPr/>
            </a:pPr>
            <a:endParaRPr lang="en-US"/>
          </a:p>
        </p:txBody>
      </p:sp>
      <p:pic>
        <p:nvPicPr>
          <p:cNvPr id="2051" name="Picture 3" descr="C:\Program Files\Microsoft Office\MEDIA\CAGCAT10\j0298653.wmf"/>
          <p:cNvPicPr>
            <a:picLocks noChangeAspect="1" noChangeArrowheads="1"/>
          </p:cNvPicPr>
          <p:nvPr/>
        </p:nvPicPr>
        <p:blipFill>
          <a:blip r:embed="rId2"/>
          <a:srcRect/>
          <a:stretch>
            <a:fillRect/>
          </a:stretch>
        </p:blipFill>
        <p:spPr bwMode="auto">
          <a:xfrm>
            <a:off x="4114800" y="3581400"/>
            <a:ext cx="1781175" cy="1060450"/>
          </a:xfrm>
          <a:prstGeom prst="rect">
            <a:avLst/>
          </a:prstGeom>
          <a:noFill/>
          <a:ln w="9525">
            <a:noFill/>
            <a:miter lim="800000"/>
            <a:headEnd/>
            <a:tailEnd/>
          </a:ln>
        </p:spPr>
      </p:pic>
      <p:grpSp>
        <p:nvGrpSpPr>
          <p:cNvPr id="10244" name="Group 4"/>
          <p:cNvGrpSpPr>
            <a:grpSpLocks noChangeAspect="1"/>
          </p:cNvGrpSpPr>
          <p:nvPr/>
        </p:nvGrpSpPr>
        <p:grpSpPr bwMode="auto">
          <a:xfrm flipH="1">
            <a:off x="5410200" y="3581400"/>
            <a:ext cx="1524000" cy="1212850"/>
            <a:chOff x="3840" y="2544"/>
            <a:chExt cx="1122" cy="668"/>
          </a:xfrm>
        </p:grpSpPr>
        <p:sp>
          <p:nvSpPr>
            <p:cNvPr id="10243" name="AutoShape 3"/>
            <p:cNvSpPr>
              <a:spLocks noChangeAspect="1" noChangeArrowheads="1" noTextEdit="1"/>
            </p:cNvSpPr>
            <p:nvPr/>
          </p:nvSpPr>
          <p:spPr bwMode="auto">
            <a:xfrm>
              <a:off x="3840" y="2544"/>
              <a:ext cx="1122" cy="668"/>
            </a:xfrm>
            <a:prstGeom prst="rect">
              <a:avLst/>
            </a:prstGeom>
            <a:noFill/>
            <a:ln w="9525">
              <a:noFill/>
              <a:miter lim="800000"/>
              <a:headEnd/>
              <a:tailEnd/>
            </a:ln>
            <a:scene3d>
              <a:camera prst="orthographicFront">
                <a:rot lat="0" lon="10800000" rev="0"/>
              </a:camera>
              <a:lightRig rig="threePt" dir="t"/>
            </a:scene3d>
          </p:spPr>
          <p:txBody>
            <a:bodyPr/>
            <a:lstStyle/>
            <a:p>
              <a:pPr>
                <a:defRPr/>
              </a:pPr>
              <a:endParaRPr lang="en-US"/>
            </a:p>
          </p:txBody>
        </p:sp>
        <p:sp>
          <p:nvSpPr>
            <p:cNvPr id="65543" name="Rectangle 5"/>
            <p:cNvSpPr>
              <a:spLocks noChangeArrowheads="1"/>
            </p:cNvSpPr>
            <p:nvPr/>
          </p:nvSpPr>
          <p:spPr bwMode="auto">
            <a:xfrm>
              <a:off x="3841" y="3176"/>
              <a:ext cx="768" cy="36"/>
            </a:xfrm>
            <a:prstGeom prst="rect">
              <a:avLst/>
            </a:prstGeom>
            <a:solidFill>
              <a:srgbClr val="000000"/>
            </a:solidFill>
            <a:ln w="9525">
              <a:noFill/>
              <a:miter lim="800000"/>
              <a:headEnd/>
              <a:tailEnd/>
            </a:ln>
          </p:spPr>
          <p:txBody>
            <a:bodyPr/>
            <a:lstStyle/>
            <a:p>
              <a:endParaRPr lang="en-US"/>
            </a:p>
          </p:txBody>
        </p:sp>
        <p:sp>
          <p:nvSpPr>
            <p:cNvPr id="65544" name="Freeform 6"/>
            <p:cNvSpPr>
              <a:spLocks/>
            </p:cNvSpPr>
            <p:nvPr/>
          </p:nvSpPr>
          <p:spPr bwMode="auto">
            <a:xfrm>
              <a:off x="3853" y="2544"/>
              <a:ext cx="1109" cy="640"/>
            </a:xfrm>
            <a:custGeom>
              <a:avLst/>
              <a:gdLst>
                <a:gd name="T0" fmla="*/ 754 w 2218"/>
                <a:gd name="T1" fmla="*/ 28 h 1280"/>
                <a:gd name="T2" fmla="*/ 730 w 2218"/>
                <a:gd name="T3" fmla="*/ 50 h 1280"/>
                <a:gd name="T4" fmla="*/ 702 w 2218"/>
                <a:gd name="T5" fmla="*/ 57 h 1280"/>
                <a:gd name="T6" fmla="*/ 655 w 2218"/>
                <a:gd name="T7" fmla="*/ 75 h 1280"/>
                <a:gd name="T8" fmla="*/ 601 w 2218"/>
                <a:gd name="T9" fmla="*/ 91 h 1280"/>
                <a:gd name="T10" fmla="*/ 542 w 2218"/>
                <a:gd name="T11" fmla="*/ 96 h 1280"/>
                <a:gd name="T12" fmla="*/ 484 w 2218"/>
                <a:gd name="T13" fmla="*/ 99 h 1280"/>
                <a:gd name="T14" fmla="*/ 461 w 2218"/>
                <a:gd name="T15" fmla="*/ 37 h 1280"/>
                <a:gd name="T16" fmla="*/ 426 w 2218"/>
                <a:gd name="T17" fmla="*/ 9 h 1280"/>
                <a:gd name="T18" fmla="*/ 370 w 2218"/>
                <a:gd name="T19" fmla="*/ 37 h 1280"/>
                <a:gd name="T20" fmla="*/ 378 w 2218"/>
                <a:gd name="T21" fmla="*/ 83 h 1280"/>
                <a:gd name="T22" fmla="*/ 389 w 2218"/>
                <a:gd name="T23" fmla="*/ 101 h 1280"/>
                <a:gd name="T24" fmla="*/ 336 w 2218"/>
                <a:gd name="T25" fmla="*/ 124 h 1280"/>
                <a:gd name="T26" fmla="*/ 276 w 2218"/>
                <a:gd name="T27" fmla="*/ 141 h 1280"/>
                <a:gd name="T28" fmla="*/ 279 w 2218"/>
                <a:gd name="T29" fmla="*/ 181 h 1280"/>
                <a:gd name="T30" fmla="*/ 332 w 2218"/>
                <a:gd name="T31" fmla="*/ 169 h 1280"/>
                <a:gd name="T32" fmla="*/ 328 w 2218"/>
                <a:gd name="T33" fmla="*/ 234 h 1280"/>
                <a:gd name="T34" fmla="*/ 298 w 2218"/>
                <a:gd name="T35" fmla="*/ 285 h 1280"/>
                <a:gd name="T36" fmla="*/ 258 w 2218"/>
                <a:gd name="T37" fmla="*/ 360 h 1280"/>
                <a:gd name="T38" fmla="*/ 244 w 2218"/>
                <a:gd name="T39" fmla="*/ 446 h 1280"/>
                <a:gd name="T40" fmla="*/ 209 w 2218"/>
                <a:gd name="T41" fmla="*/ 475 h 1280"/>
                <a:gd name="T42" fmla="*/ 136 w 2218"/>
                <a:gd name="T43" fmla="*/ 499 h 1280"/>
                <a:gd name="T44" fmla="*/ 54 w 2218"/>
                <a:gd name="T45" fmla="*/ 555 h 1280"/>
                <a:gd name="T46" fmla="*/ 1 w 2218"/>
                <a:gd name="T47" fmla="*/ 594 h 1280"/>
                <a:gd name="T48" fmla="*/ 14 w 2218"/>
                <a:gd name="T49" fmla="*/ 615 h 1280"/>
                <a:gd name="T50" fmla="*/ 66 w 2218"/>
                <a:gd name="T51" fmla="*/ 631 h 1280"/>
                <a:gd name="T52" fmla="*/ 88 w 2218"/>
                <a:gd name="T53" fmla="*/ 613 h 1280"/>
                <a:gd name="T54" fmla="*/ 82 w 2218"/>
                <a:gd name="T55" fmla="*/ 581 h 1280"/>
                <a:gd name="T56" fmla="*/ 109 w 2218"/>
                <a:gd name="T57" fmla="*/ 565 h 1280"/>
                <a:gd name="T58" fmla="*/ 156 w 2218"/>
                <a:gd name="T59" fmla="*/ 547 h 1280"/>
                <a:gd name="T60" fmla="*/ 203 w 2218"/>
                <a:gd name="T61" fmla="*/ 536 h 1280"/>
                <a:gd name="T62" fmla="*/ 242 w 2218"/>
                <a:gd name="T63" fmla="*/ 522 h 1280"/>
                <a:gd name="T64" fmla="*/ 276 w 2218"/>
                <a:gd name="T65" fmla="*/ 513 h 1280"/>
                <a:gd name="T66" fmla="*/ 293 w 2218"/>
                <a:gd name="T67" fmla="*/ 483 h 1280"/>
                <a:gd name="T68" fmla="*/ 332 w 2218"/>
                <a:gd name="T69" fmla="*/ 435 h 1280"/>
                <a:gd name="T70" fmla="*/ 369 w 2218"/>
                <a:gd name="T71" fmla="*/ 421 h 1280"/>
                <a:gd name="T72" fmla="*/ 448 w 2218"/>
                <a:gd name="T73" fmla="*/ 405 h 1280"/>
                <a:gd name="T74" fmla="*/ 482 w 2218"/>
                <a:gd name="T75" fmla="*/ 427 h 1280"/>
                <a:gd name="T76" fmla="*/ 500 w 2218"/>
                <a:gd name="T77" fmla="*/ 560 h 1280"/>
                <a:gd name="T78" fmla="*/ 487 w 2218"/>
                <a:gd name="T79" fmla="*/ 626 h 1280"/>
                <a:gd name="T80" fmla="*/ 525 w 2218"/>
                <a:gd name="T81" fmla="*/ 640 h 1280"/>
                <a:gd name="T82" fmla="*/ 585 w 2218"/>
                <a:gd name="T83" fmla="*/ 638 h 1280"/>
                <a:gd name="T84" fmla="*/ 631 w 2218"/>
                <a:gd name="T85" fmla="*/ 609 h 1280"/>
                <a:gd name="T86" fmla="*/ 575 w 2218"/>
                <a:gd name="T87" fmla="*/ 596 h 1280"/>
                <a:gd name="T88" fmla="*/ 549 w 2218"/>
                <a:gd name="T89" fmla="*/ 570 h 1280"/>
                <a:gd name="T90" fmla="*/ 542 w 2218"/>
                <a:gd name="T91" fmla="*/ 520 h 1280"/>
                <a:gd name="T92" fmla="*/ 545 w 2218"/>
                <a:gd name="T93" fmla="*/ 378 h 1280"/>
                <a:gd name="T94" fmla="*/ 513 w 2218"/>
                <a:gd name="T95" fmla="*/ 339 h 1280"/>
                <a:gd name="T96" fmla="*/ 455 w 2218"/>
                <a:gd name="T97" fmla="*/ 329 h 1280"/>
                <a:gd name="T98" fmla="*/ 407 w 2218"/>
                <a:gd name="T99" fmla="*/ 325 h 1280"/>
                <a:gd name="T100" fmla="*/ 433 w 2218"/>
                <a:gd name="T101" fmla="*/ 279 h 1280"/>
                <a:gd name="T102" fmla="*/ 477 w 2218"/>
                <a:gd name="T103" fmla="*/ 209 h 1280"/>
                <a:gd name="T104" fmla="*/ 519 w 2218"/>
                <a:gd name="T105" fmla="*/ 160 h 1280"/>
                <a:gd name="T106" fmla="*/ 600 w 2218"/>
                <a:gd name="T107" fmla="*/ 140 h 1280"/>
                <a:gd name="T108" fmla="*/ 626 w 2218"/>
                <a:gd name="T109" fmla="*/ 136 h 1280"/>
                <a:gd name="T110" fmla="*/ 711 w 2218"/>
                <a:gd name="T111" fmla="*/ 95 h 1280"/>
                <a:gd name="T112" fmla="*/ 728 w 2218"/>
                <a:gd name="T113" fmla="*/ 97 h 1280"/>
                <a:gd name="T114" fmla="*/ 756 w 2218"/>
                <a:gd name="T115" fmla="*/ 99 h 128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218"/>
                <a:gd name="T175" fmla="*/ 0 h 1280"/>
                <a:gd name="T176" fmla="*/ 2218 w 2218"/>
                <a:gd name="T177" fmla="*/ 1280 h 128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218" h="1280">
                  <a:moveTo>
                    <a:pt x="2218" y="0"/>
                  </a:moveTo>
                  <a:lnTo>
                    <a:pt x="1540" y="108"/>
                  </a:lnTo>
                  <a:lnTo>
                    <a:pt x="1536" y="97"/>
                  </a:lnTo>
                  <a:lnTo>
                    <a:pt x="1531" y="85"/>
                  </a:lnTo>
                  <a:lnTo>
                    <a:pt x="1527" y="76"/>
                  </a:lnTo>
                  <a:lnTo>
                    <a:pt x="1521" y="67"/>
                  </a:lnTo>
                  <a:lnTo>
                    <a:pt x="1515" y="61"/>
                  </a:lnTo>
                  <a:lnTo>
                    <a:pt x="1508" y="56"/>
                  </a:lnTo>
                  <a:lnTo>
                    <a:pt x="1503" y="53"/>
                  </a:lnTo>
                  <a:lnTo>
                    <a:pt x="1496" y="53"/>
                  </a:lnTo>
                  <a:lnTo>
                    <a:pt x="1487" y="58"/>
                  </a:lnTo>
                  <a:lnTo>
                    <a:pt x="1480" y="67"/>
                  </a:lnTo>
                  <a:lnTo>
                    <a:pt x="1474" y="82"/>
                  </a:lnTo>
                  <a:lnTo>
                    <a:pt x="1472" y="99"/>
                  </a:lnTo>
                  <a:lnTo>
                    <a:pt x="1467" y="100"/>
                  </a:lnTo>
                  <a:lnTo>
                    <a:pt x="1461" y="100"/>
                  </a:lnTo>
                  <a:lnTo>
                    <a:pt x="1457" y="101"/>
                  </a:lnTo>
                  <a:lnTo>
                    <a:pt x="1453" y="101"/>
                  </a:lnTo>
                  <a:lnTo>
                    <a:pt x="1446" y="103"/>
                  </a:lnTo>
                  <a:lnTo>
                    <a:pt x="1438" y="105"/>
                  </a:lnTo>
                  <a:lnTo>
                    <a:pt x="1429" y="107"/>
                  </a:lnTo>
                  <a:lnTo>
                    <a:pt x="1420" y="111"/>
                  </a:lnTo>
                  <a:lnTo>
                    <a:pt x="1412" y="113"/>
                  </a:lnTo>
                  <a:lnTo>
                    <a:pt x="1405" y="115"/>
                  </a:lnTo>
                  <a:lnTo>
                    <a:pt x="1400" y="116"/>
                  </a:lnTo>
                  <a:lnTo>
                    <a:pt x="1399" y="118"/>
                  </a:lnTo>
                  <a:lnTo>
                    <a:pt x="1396" y="119"/>
                  </a:lnTo>
                  <a:lnTo>
                    <a:pt x="1385" y="123"/>
                  </a:lnTo>
                  <a:lnTo>
                    <a:pt x="1370" y="129"/>
                  </a:lnTo>
                  <a:lnTo>
                    <a:pt x="1352" y="136"/>
                  </a:lnTo>
                  <a:lnTo>
                    <a:pt x="1331" y="143"/>
                  </a:lnTo>
                  <a:lnTo>
                    <a:pt x="1311" y="150"/>
                  </a:lnTo>
                  <a:lnTo>
                    <a:pt x="1293" y="156"/>
                  </a:lnTo>
                  <a:lnTo>
                    <a:pt x="1278" y="160"/>
                  </a:lnTo>
                  <a:lnTo>
                    <a:pt x="1265" y="164"/>
                  </a:lnTo>
                  <a:lnTo>
                    <a:pt x="1253" y="166"/>
                  </a:lnTo>
                  <a:lnTo>
                    <a:pt x="1240" y="171"/>
                  </a:lnTo>
                  <a:lnTo>
                    <a:pt x="1227" y="174"/>
                  </a:lnTo>
                  <a:lnTo>
                    <a:pt x="1215" y="179"/>
                  </a:lnTo>
                  <a:lnTo>
                    <a:pt x="1203" y="182"/>
                  </a:lnTo>
                  <a:lnTo>
                    <a:pt x="1193" y="186"/>
                  </a:lnTo>
                  <a:lnTo>
                    <a:pt x="1182" y="189"/>
                  </a:lnTo>
                  <a:lnTo>
                    <a:pt x="1171" y="191"/>
                  </a:lnTo>
                  <a:lnTo>
                    <a:pt x="1156" y="193"/>
                  </a:lnTo>
                  <a:lnTo>
                    <a:pt x="1137" y="193"/>
                  </a:lnTo>
                  <a:lnTo>
                    <a:pt x="1119" y="193"/>
                  </a:lnTo>
                  <a:lnTo>
                    <a:pt x="1101" y="193"/>
                  </a:lnTo>
                  <a:lnTo>
                    <a:pt x="1083" y="193"/>
                  </a:lnTo>
                  <a:lnTo>
                    <a:pt x="1068" y="193"/>
                  </a:lnTo>
                  <a:lnTo>
                    <a:pt x="1058" y="194"/>
                  </a:lnTo>
                  <a:lnTo>
                    <a:pt x="1049" y="194"/>
                  </a:lnTo>
                  <a:lnTo>
                    <a:pt x="1037" y="195"/>
                  </a:lnTo>
                  <a:lnTo>
                    <a:pt x="1021" y="196"/>
                  </a:lnTo>
                  <a:lnTo>
                    <a:pt x="1005" y="196"/>
                  </a:lnTo>
                  <a:lnTo>
                    <a:pt x="987" y="197"/>
                  </a:lnTo>
                  <a:lnTo>
                    <a:pt x="968" y="198"/>
                  </a:lnTo>
                  <a:lnTo>
                    <a:pt x="952" y="199"/>
                  </a:lnTo>
                  <a:lnTo>
                    <a:pt x="937" y="201"/>
                  </a:lnTo>
                  <a:lnTo>
                    <a:pt x="940" y="180"/>
                  </a:lnTo>
                  <a:lnTo>
                    <a:pt x="942" y="158"/>
                  </a:lnTo>
                  <a:lnTo>
                    <a:pt x="938" y="135"/>
                  </a:lnTo>
                  <a:lnTo>
                    <a:pt x="934" y="107"/>
                  </a:lnTo>
                  <a:lnTo>
                    <a:pt x="929" y="89"/>
                  </a:lnTo>
                  <a:lnTo>
                    <a:pt x="923" y="73"/>
                  </a:lnTo>
                  <a:lnTo>
                    <a:pt x="916" y="60"/>
                  </a:lnTo>
                  <a:lnTo>
                    <a:pt x="909" y="50"/>
                  </a:lnTo>
                  <a:lnTo>
                    <a:pt x="901" y="40"/>
                  </a:lnTo>
                  <a:lnTo>
                    <a:pt x="893" y="33"/>
                  </a:lnTo>
                  <a:lnTo>
                    <a:pt x="885" y="28"/>
                  </a:lnTo>
                  <a:lnTo>
                    <a:pt x="876" y="23"/>
                  </a:lnTo>
                  <a:lnTo>
                    <a:pt x="866" y="20"/>
                  </a:lnTo>
                  <a:lnTo>
                    <a:pt x="853" y="17"/>
                  </a:lnTo>
                  <a:lnTo>
                    <a:pt x="839" y="17"/>
                  </a:lnTo>
                  <a:lnTo>
                    <a:pt x="823" y="20"/>
                  </a:lnTo>
                  <a:lnTo>
                    <a:pt x="807" y="23"/>
                  </a:lnTo>
                  <a:lnTo>
                    <a:pt x="790" y="28"/>
                  </a:lnTo>
                  <a:lnTo>
                    <a:pt x="773" y="36"/>
                  </a:lnTo>
                  <a:lnTo>
                    <a:pt x="758" y="45"/>
                  </a:lnTo>
                  <a:lnTo>
                    <a:pt x="747" y="58"/>
                  </a:lnTo>
                  <a:lnTo>
                    <a:pt x="740" y="73"/>
                  </a:lnTo>
                  <a:lnTo>
                    <a:pt x="739" y="90"/>
                  </a:lnTo>
                  <a:lnTo>
                    <a:pt x="739" y="107"/>
                  </a:lnTo>
                  <a:lnTo>
                    <a:pt x="742" y="123"/>
                  </a:lnTo>
                  <a:lnTo>
                    <a:pt x="745" y="136"/>
                  </a:lnTo>
                  <a:lnTo>
                    <a:pt x="748" y="145"/>
                  </a:lnTo>
                  <a:lnTo>
                    <a:pt x="749" y="149"/>
                  </a:lnTo>
                  <a:lnTo>
                    <a:pt x="753" y="158"/>
                  </a:lnTo>
                  <a:lnTo>
                    <a:pt x="757" y="166"/>
                  </a:lnTo>
                  <a:lnTo>
                    <a:pt x="762" y="173"/>
                  </a:lnTo>
                  <a:lnTo>
                    <a:pt x="767" y="180"/>
                  </a:lnTo>
                  <a:lnTo>
                    <a:pt x="772" y="186"/>
                  </a:lnTo>
                  <a:lnTo>
                    <a:pt x="778" y="190"/>
                  </a:lnTo>
                  <a:lnTo>
                    <a:pt x="785" y="195"/>
                  </a:lnTo>
                  <a:lnTo>
                    <a:pt x="791" y="199"/>
                  </a:lnTo>
                  <a:lnTo>
                    <a:pt x="785" y="201"/>
                  </a:lnTo>
                  <a:lnTo>
                    <a:pt x="779" y="202"/>
                  </a:lnTo>
                  <a:lnTo>
                    <a:pt x="775" y="203"/>
                  </a:lnTo>
                  <a:lnTo>
                    <a:pt x="769" y="204"/>
                  </a:lnTo>
                  <a:lnTo>
                    <a:pt x="756" y="210"/>
                  </a:lnTo>
                  <a:lnTo>
                    <a:pt x="742" y="217"/>
                  </a:lnTo>
                  <a:lnTo>
                    <a:pt x="727" y="225"/>
                  </a:lnTo>
                  <a:lnTo>
                    <a:pt x="711" y="233"/>
                  </a:lnTo>
                  <a:lnTo>
                    <a:pt x="693" y="241"/>
                  </a:lnTo>
                  <a:lnTo>
                    <a:pt x="672" y="248"/>
                  </a:lnTo>
                  <a:lnTo>
                    <a:pt x="649" y="256"/>
                  </a:lnTo>
                  <a:lnTo>
                    <a:pt x="623" y="262"/>
                  </a:lnTo>
                  <a:lnTo>
                    <a:pt x="606" y="264"/>
                  </a:lnTo>
                  <a:lnTo>
                    <a:pt x="591" y="267"/>
                  </a:lnTo>
                  <a:lnTo>
                    <a:pt x="580" y="270"/>
                  </a:lnTo>
                  <a:lnTo>
                    <a:pt x="568" y="272"/>
                  </a:lnTo>
                  <a:lnTo>
                    <a:pt x="559" y="277"/>
                  </a:lnTo>
                  <a:lnTo>
                    <a:pt x="551" y="281"/>
                  </a:lnTo>
                  <a:lnTo>
                    <a:pt x="545" y="288"/>
                  </a:lnTo>
                  <a:lnTo>
                    <a:pt x="540" y="296"/>
                  </a:lnTo>
                  <a:lnTo>
                    <a:pt x="534" y="311"/>
                  </a:lnTo>
                  <a:lnTo>
                    <a:pt x="532" y="325"/>
                  </a:lnTo>
                  <a:lnTo>
                    <a:pt x="533" y="338"/>
                  </a:lnTo>
                  <a:lnTo>
                    <a:pt x="537" y="349"/>
                  </a:lnTo>
                  <a:lnTo>
                    <a:pt x="545" y="357"/>
                  </a:lnTo>
                  <a:lnTo>
                    <a:pt x="558" y="363"/>
                  </a:lnTo>
                  <a:lnTo>
                    <a:pt x="575" y="364"/>
                  </a:lnTo>
                  <a:lnTo>
                    <a:pt x="596" y="361"/>
                  </a:lnTo>
                  <a:lnTo>
                    <a:pt x="608" y="357"/>
                  </a:lnTo>
                  <a:lnTo>
                    <a:pt x="620" y="354"/>
                  </a:lnTo>
                  <a:lnTo>
                    <a:pt x="634" y="349"/>
                  </a:lnTo>
                  <a:lnTo>
                    <a:pt x="646" y="345"/>
                  </a:lnTo>
                  <a:lnTo>
                    <a:pt x="657" y="341"/>
                  </a:lnTo>
                  <a:lnTo>
                    <a:pt x="665" y="338"/>
                  </a:lnTo>
                  <a:lnTo>
                    <a:pt x="671" y="335"/>
                  </a:lnTo>
                  <a:lnTo>
                    <a:pt x="673" y="334"/>
                  </a:lnTo>
                  <a:lnTo>
                    <a:pt x="674" y="340"/>
                  </a:lnTo>
                  <a:lnTo>
                    <a:pt x="677" y="360"/>
                  </a:lnTo>
                  <a:lnTo>
                    <a:pt x="674" y="392"/>
                  </a:lnTo>
                  <a:lnTo>
                    <a:pt x="665" y="439"/>
                  </a:lnTo>
                  <a:lnTo>
                    <a:pt x="661" y="455"/>
                  </a:lnTo>
                  <a:lnTo>
                    <a:pt x="657" y="468"/>
                  </a:lnTo>
                  <a:lnTo>
                    <a:pt x="654" y="477"/>
                  </a:lnTo>
                  <a:lnTo>
                    <a:pt x="650" y="484"/>
                  </a:lnTo>
                  <a:lnTo>
                    <a:pt x="646" y="492"/>
                  </a:lnTo>
                  <a:lnTo>
                    <a:pt x="640" y="503"/>
                  </a:lnTo>
                  <a:lnTo>
                    <a:pt x="633" y="515"/>
                  </a:lnTo>
                  <a:lnTo>
                    <a:pt x="623" y="533"/>
                  </a:lnTo>
                  <a:lnTo>
                    <a:pt x="610" y="552"/>
                  </a:lnTo>
                  <a:lnTo>
                    <a:pt x="597" y="569"/>
                  </a:lnTo>
                  <a:lnTo>
                    <a:pt x="585" y="586"/>
                  </a:lnTo>
                  <a:lnTo>
                    <a:pt x="571" y="602"/>
                  </a:lnTo>
                  <a:lnTo>
                    <a:pt x="559" y="617"/>
                  </a:lnTo>
                  <a:lnTo>
                    <a:pt x="548" y="632"/>
                  </a:lnTo>
                  <a:lnTo>
                    <a:pt x="537" y="647"/>
                  </a:lnTo>
                  <a:lnTo>
                    <a:pt x="529" y="663"/>
                  </a:lnTo>
                  <a:lnTo>
                    <a:pt x="520" y="692"/>
                  </a:lnTo>
                  <a:lnTo>
                    <a:pt x="515" y="720"/>
                  </a:lnTo>
                  <a:lnTo>
                    <a:pt x="518" y="747"/>
                  </a:lnTo>
                  <a:lnTo>
                    <a:pt x="528" y="769"/>
                  </a:lnTo>
                  <a:lnTo>
                    <a:pt x="519" y="795"/>
                  </a:lnTo>
                  <a:lnTo>
                    <a:pt x="510" y="823"/>
                  </a:lnTo>
                  <a:lnTo>
                    <a:pt x="502" y="850"/>
                  </a:lnTo>
                  <a:lnTo>
                    <a:pt x="496" y="869"/>
                  </a:lnTo>
                  <a:lnTo>
                    <a:pt x="492" y="881"/>
                  </a:lnTo>
                  <a:lnTo>
                    <a:pt x="488" y="893"/>
                  </a:lnTo>
                  <a:lnTo>
                    <a:pt x="482" y="905"/>
                  </a:lnTo>
                  <a:lnTo>
                    <a:pt x="475" y="915"/>
                  </a:lnTo>
                  <a:lnTo>
                    <a:pt x="468" y="924"/>
                  </a:lnTo>
                  <a:lnTo>
                    <a:pt x="460" y="934"/>
                  </a:lnTo>
                  <a:lnTo>
                    <a:pt x="452" y="939"/>
                  </a:lnTo>
                  <a:lnTo>
                    <a:pt x="444" y="944"/>
                  </a:lnTo>
                  <a:lnTo>
                    <a:pt x="434" y="948"/>
                  </a:lnTo>
                  <a:lnTo>
                    <a:pt x="418" y="950"/>
                  </a:lnTo>
                  <a:lnTo>
                    <a:pt x="400" y="952"/>
                  </a:lnTo>
                  <a:lnTo>
                    <a:pt x="379" y="956"/>
                  </a:lnTo>
                  <a:lnTo>
                    <a:pt x="360" y="960"/>
                  </a:lnTo>
                  <a:lnTo>
                    <a:pt x="340" y="964"/>
                  </a:lnTo>
                  <a:lnTo>
                    <a:pt x="322" y="969"/>
                  </a:lnTo>
                  <a:lnTo>
                    <a:pt x="308" y="976"/>
                  </a:lnTo>
                  <a:lnTo>
                    <a:pt x="293" y="986"/>
                  </a:lnTo>
                  <a:lnTo>
                    <a:pt x="272" y="998"/>
                  </a:lnTo>
                  <a:lnTo>
                    <a:pt x="247" y="1013"/>
                  </a:lnTo>
                  <a:lnTo>
                    <a:pt x="221" y="1029"/>
                  </a:lnTo>
                  <a:lnTo>
                    <a:pt x="194" y="1046"/>
                  </a:lnTo>
                  <a:lnTo>
                    <a:pt x="170" y="1062"/>
                  </a:lnTo>
                  <a:lnTo>
                    <a:pt x="149" y="1077"/>
                  </a:lnTo>
                  <a:lnTo>
                    <a:pt x="133" y="1090"/>
                  </a:lnTo>
                  <a:lnTo>
                    <a:pt x="121" y="1101"/>
                  </a:lnTo>
                  <a:lnTo>
                    <a:pt x="109" y="1110"/>
                  </a:lnTo>
                  <a:lnTo>
                    <a:pt x="97" y="1118"/>
                  </a:lnTo>
                  <a:lnTo>
                    <a:pt x="85" y="1125"/>
                  </a:lnTo>
                  <a:lnTo>
                    <a:pt x="71" y="1133"/>
                  </a:lnTo>
                  <a:lnTo>
                    <a:pt x="57" y="1141"/>
                  </a:lnTo>
                  <a:lnTo>
                    <a:pt x="41" y="1150"/>
                  </a:lnTo>
                  <a:lnTo>
                    <a:pt x="24" y="1162"/>
                  </a:lnTo>
                  <a:lnTo>
                    <a:pt x="9" y="1175"/>
                  </a:lnTo>
                  <a:lnTo>
                    <a:pt x="2" y="1187"/>
                  </a:lnTo>
                  <a:lnTo>
                    <a:pt x="0" y="1198"/>
                  </a:lnTo>
                  <a:lnTo>
                    <a:pt x="3" y="1208"/>
                  </a:lnTo>
                  <a:lnTo>
                    <a:pt x="7" y="1216"/>
                  </a:lnTo>
                  <a:lnTo>
                    <a:pt x="13" y="1222"/>
                  </a:lnTo>
                  <a:lnTo>
                    <a:pt x="17" y="1226"/>
                  </a:lnTo>
                  <a:lnTo>
                    <a:pt x="19" y="1228"/>
                  </a:lnTo>
                  <a:lnTo>
                    <a:pt x="21" y="1228"/>
                  </a:lnTo>
                  <a:lnTo>
                    <a:pt x="28" y="1230"/>
                  </a:lnTo>
                  <a:lnTo>
                    <a:pt x="40" y="1232"/>
                  </a:lnTo>
                  <a:lnTo>
                    <a:pt x="52" y="1236"/>
                  </a:lnTo>
                  <a:lnTo>
                    <a:pt x="66" y="1239"/>
                  </a:lnTo>
                  <a:lnTo>
                    <a:pt x="81" y="1244"/>
                  </a:lnTo>
                  <a:lnTo>
                    <a:pt x="95" y="1250"/>
                  </a:lnTo>
                  <a:lnTo>
                    <a:pt x="108" y="1254"/>
                  </a:lnTo>
                  <a:lnTo>
                    <a:pt x="119" y="1259"/>
                  </a:lnTo>
                  <a:lnTo>
                    <a:pt x="131" y="1261"/>
                  </a:lnTo>
                  <a:lnTo>
                    <a:pt x="142" y="1262"/>
                  </a:lnTo>
                  <a:lnTo>
                    <a:pt x="153" y="1261"/>
                  </a:lnTo>
                  <a:lnTo>
                    <a:pt x="163" y="1259"/>
                  </a:lnTo>
                  <a:lnTo>
                    <a:pt x="170" y="1255"/>
                  </a:lnTo>
                  <a:lnTo>
                    <a:pt x="177" y="1251"/>
                  </a:lnTo>
                  <a:lnTo>
                    <a:pt x="180" y="1244"/>
                  </a:lnTo>
                  <a:lnTo>
                    <a:pt x="181" y="1233"/>
                  </a:lnTo>
                  <a:lnTo>
                    <a:pt x="176" y="1226"/>
                  </a:lnTo>
                  <a:lnTo>
                    <a:pt x="168" y="1221"/>
                  </a:lnTo>
                  <a:lnTo>
                    <a:pt x="161" y="1214"/>
                  </a:lnTo>
                  <a:lnTo>
                    <a:pt x="156" y="1203"/>
                  </a:lnTo>
                  <a:lnTo>
                    <a:pt x="151" y="1193"/>
                  </a:lnTo>
                  <a:lnTo>
                    <a:pt x="149" y="1182"/>
                  </a:lnTo>
                  <a:lnTo>
                    <a:pt x="154" y="1170"/>
                  </a:lnTo>
                  <a:lnTo>
                    <a:pt x="158" y="1164"/>
                  </a:lnTo>
                  <a:lnTo>
                    <a:pt x="164" y="1161"/>
                  </a:lnTo>
                  <a:lnTo>
                    <a:pt x="170" y="1156"/>
                  </a:lnTo>
                  <a:lnTo>
                    <a:pt x="177" y="1153"/>
                  </a:lnTo>
                  <a:lnTo>
                    <a:pt x="183" y="1149"/>
                  </a:lnTo>
                  <a:lnTo>
                    <a:pt x="189" y="1146"/>
                  </a:lnTo>
                  <a:lnTo>
                    <a:pt x="196" y="1142"/>
                  </a:lnTo>
                  <a:lnTo>
                    <a:pt x="202" y="1139"/>
                  </a:lnTo>
                  <a:lnTo>
                    <a:pt x="211" y="1133"/>
                  </a:lnTo>
                  <a:lnTo>
                    <a:pt x="218" y="1129"/>
                  </a:lnTo>
                  <a:lnTo>
                    <a:pt x="225" y="1124"/>
                  </a:lnTo>
                  <a:lnTo>
                    <a:pt x="232" y="1120"/>
                  </a:lnTo>
                  <a:lnTo>
                    <a:pt x="241" y="1117"/>
                  </a:lnTo>
                  <a:lnTo>
                    <a:pt x="252" y="1112"/>
                  </a:lnTo>
                  <a:lnTo>
                    <a:pt x="265" y="1108"/>
                  </a:lnTo>
                  <a:lnTo>
                    <a:pt x="283" y="1103"/>
                  </a:lnTo>
                  <a:lnTo>
                    <a:pt x="298" y="1099"/>
                  </a:lnTo>
                  <a:lnTo>
                    <a:pt x="312" y="1094"/>
                  </a:lnTo>
                  <a:lnTo>
                    <a:pt x="323" y="1090"/>
                  </a:lnTo>
                  <a:lnTo>
                    <a:pt x="333" y="1087"/>
                  </a:lnTo>
                  <a:lnTo>
                    <a:pt x="345" y="1084"/>
                  </a:lnTo>
                  <a:lnTo>
                    <a:pt x="355" y="1081"/>
                  </a:lnTo>
                  <a:lnTo>
                    <a:pt x="367" y="1079"/>
                  </a:lnTo>
                  <a:lnTo>
                    <a:pt x="381" y="1078"/>
                  </a:lnTo>
                  <a:lnTo>
                    <a:pt x="393" y="1075"/>
                  </a:lnTo>
                  <a:lnTo>
                    <a:pt x="406" y="1072"/>
                  </a:lnTo>
                  <a:lnTo>
                    <a:pt x="416" y="1069"/>
                  </a:lnTo>
                  <a:lnTo>
                    <a:pt x="427" y="1064"/>
                  </a:lnTo>
                  <a:lnTo>
                    <a:pt x="436" y="1059"/>
                  </a:lnTo>
                  <a:lnTo>
                    <a:pt x="445" y="1055"/>
                  </a:lnTo>
                  <a:lnTo>
                    <a:pt x="456" y="1051"/>
                  </a:lnTo>
                  <a:lnTo>
                    <a:pt x="466" y="1048"/>
                  </a:lnTo>
                  <a:lnTo>
                    <a:pt x="475" y="1047"/>
                  </a:lnTo>
                  <a:lnTo>
                    <a:pt x="484" y="1044"/>
                  </a:lnTo>
                  <a:lnTo>
                    <a:pt x="494" y="1044"/>
                  </a:lnTo>
                  <a:lnTo>
                    <a:pt x="503" y="1043"/>
                  </a:lnTo>
                  <a:lnTo>
                    <a:pt x="512" y="1042"/>
                  </a:lnTo>
                  <a:lnTo>
                    <a:pt x="520" y="1041"/>
                  </a:lnTo>
                  <a:lnTo>
                    <a:pt x="527" y="1041"/>
                  </a:lnTo>
                  <a:lnTo>
                    <a:pt x="533" y="1040"/>
                  </a:lnTo>
                  <a:lnTo>
                    <a:pt x="542" y="1035"/>
                  </a:lnTo>
                  <a:lnTo>
                    <a:pt x="551" y="1026"/>
                  </a:lnTo>
                  <a:lnTo>
                    <a:pt x="559" y="1013"/>
                  </a:lnTo>
                  <a:lnTo>
                    <a:pt x="566" y="1002"/>
                  </a:lnTo>
                  <a:lnTo>
                    <a:pt x="568" y="996"/>
                  </a:lnTo>
                  <a:lnTo>
                    <a:pt x="571" y="990"/>
                  </a:lnTo>
                  <a:lnTo>
                    <a:pt x="574" y="984"/>
                  </a:lnTo>
                  <a:lnTo>
                    <a:pt x="578" y="979"/>
                  </a:lnTo>
                  <a:lnTo>
                    <a:pt x="581" y="973"/>
                  </a:lnTo>
                  <a:lnTo>
                    <a:pt x="587" y="966"/>
                  </a:lnTo>
                  <a:lnTo>
                    <a:pt x="594" y="959"/>
                  </a:lnTo>
                  <a:lnTo>
                    <a:pt x="603" y="951"/>
                  </a:lnTo>
                  <a:lnTo>
                    <a:pt x="611" y="943"/>
                  </a:lnTo>
                  <a:lnTo>
                    <a:pt x="620" y="933"/>
                  </a:lnTo>
                  <a:lnTo>
                    <a:pt x="631" y="919"/>
                  </a:lnTo>
                  <a:lnTo>
                    <a:pt x="642" y="904"/>
                  </a:lnTo>
                  <a:lnTo>
                    <a:pt x="654" y="888"/>
                  </a:lnTo>
                  <a:lnTo>
                    <a:pt x="665" y="871"/>
                  </a:lnTo>
                  <a:lnTo>
                    <a:pt x="677" y="855"/>
                  </a:lnTo>
                  <a:lnTo>
                    <a:pt x="687" y="840"/>
                  </a:lnTo>
                  <a:lnTo>
                    <a:pt x="688" y="840"/>
                  </a:lnTo>
                  <a:lnTo>
                    <a:pt x="689" y="840"/>
                  </a:lnTo>
                  <a:lnTo>
                    <a:pt x="691" y="841"/>
                  </a:lnTo>
                  <a:lnTo>
                    <a:pt x="715" y="843"/>
                  </a:lnTo>
                  <a:lnTo>
                    <a:pt x="739" y="843"/>
                  </a:lnTo>
                  <a:lnTo>
                    <a:pt x="762" y="841"/>
                  </a:lnTo>
                  <a:lnTo>
                    <a:pt x="784" y="839"/>
                  </a:lnTo>
                  <a:lnTo>
                    <a:pt x="805" y="836"/>
                  </a:lnTo>
                  <a:lnTo>
                    <a:pt x="825" y="832"/>
                  </a:lnTo>
                  <a:lnTo>
                    <a:pt x="845" y="826"/>
                  </a:lnTo>
                  <a:lnTo>
                    <a:pt x="863" y="820"/>
                  </a:lnTo>
                  <a:lnTo>
                    <a:pt x="881" y="814"/>
                  </a:lnTo>
                  <a:lnTo>
                    <a:pt x="897" y="810"/>
                  </a:lnTo>
                  <a:lnTo>
                    <a:pt x="912" y="809"/>
                  </a:lnTo>
                  <a:lnTo>
                    <a:pt x="926" y="809"/>
                  </a:lnTo>
                  <a:lnTo>
                    <a:pt x="937" y="810"/>
                  </a:lnTo>
                  <a:lnTo>
                    <a:pt x="947" y="813"/>
                  </a:lnTo>
                  <a:lnTo>
                    <a:pt x="955" y="815"/>
                  </a:lnTo>
                  <a:lnTo>
                    <a:pt x="962" y="816"/>
                  </a:lnTo>
                  <a:lnTo>
                    <a:pt x="967" y="829"/>
                  </a:lnTo>
                  <a:lnTo>
                    <a:pt x="964" y="855"/>
                  </a:lnTo>
                  <a:lnTo>
                    <a:pt x="961" y="892"/>
                  </a:lnTo>
                  <a:lnTo>
                    <a:pt x="968" y="933"/>
                  </a:lnTo>
                  <a:lnTo>
                    <a:pt x="981" y="969"/>
                  </a:lnTo>
                  <a:lnTo>
                    <a:pt x="987" y="1001"/>
                  </a:lnTo>
                  <a:lnTo>
                    <a:pt x="991" y="1031"/>
                  </a:lnTo>
                  <a:lnTo>
                    <a:pt x="995" y="1065"/>
                  </a:lnTo>
                  <a:lnTo>
                    <a:pt x="998" y="1090"/>
                  </a:lnTo>
                  <a:lnTo>
                    <a:pt x="1000" y="1119"/>
                  </a:lnTo>
                  <a:lnTo>
                    <a:pt x="998" y="1150"/>
                  </a:lnTo>
                  <a:lnTo>
                    <a:pt x="991" y="1183"/>
                  </a:lnTo>
                  <a:lnTo>
                    <a:pt x="989" y="1188"/>
                  </a:lnTo>
                  <a:lnTo>
                    <a:pt x="987" y="1193"/>
                  </a:lnTo>
                  <a:lnTo>
                    <a:pt x="983" y="1199"/>
                  </a:lnTo>
                  <a:lnTo>
                    <a:pt x="977" y="1212"/>
                  </a:lnTo>
                  <a:lnTo>
                    <a:pt x="973" y="1232"/>
                  </a:lnTo>
                  <a:lnTo>
                    <a:pt x="974" y="1252"/>
                  </a:lnTo>
                  <a:lnTo>
                    <a:pt x="980" y="1268"/>
                  </a:lnTo>
                  <a:lnTo>
                    <a:pt x="991" y="1276"/>
                  </a:lnTo>
                  <a:lnTo>
                    <a:pt x="997" y="1277"/>
                  </a:lnTo>
                  <a:lnTo>
                    <a:pt x="1005" y="1277"/>
                  </a:lnTo>
                  <a:lnTo>
                    <a:pt x="1014" y="1278"/>
                  </a:lnTo>
                  <a:lnTo>
                    <a:pt x="1025" y="1278"/>
                  </a:lnTo>
                  <a:lnTo>
                    <a:pt x="1036" y="1278"/>
                  </a:lnTo>
                  <a:lnTo>
                    <a:pt x="1050" y="1280"/>
                  </a:lnTo>
                  <a:lnTo>
                    <a:pt x="1064" y="1280"/>
                  </a:lnTo>
                  <a:lnTo>
                    <a:pt x="1078" y="1280"/>
                  </a:lnTo>
                  <a:lnTo>
                    <a:pt x="1093" y="1280"/>
                  </a:lnTo>
                  <a:lnTo>
                    <a:pt x="1109" y="1280"/>
                  </a:lnTo>
                  <a:lnTo>
                    <a:pt x="1124" y="1278"/>
                  </a:lnTo>
                  <a:lnTo>
                    <a:pt x="1140" y="1278"/>
                  </a:lnTo>
                  <a:lnTo>
                    <a:pt x="1155" y="1277"/>
                  </a:lnTo>
                  <a:lnTo>
                    <a:pt x="1170" y="1276"/>
                  </a:lnTo>
                  <a:lnTo>
                    <a:pt x="1184" y="1275"/>
                  </a:lnTo>
                  <a:lnTo>
                    <a:pt x="1197" y="1273"/>
                  </a:lnTo>
                  <a:lnTo>
                    <a:pt x="1218" y="1267"/>
                  </a:lnTo>
                  <a:lnTo>
                    <a:pt x="1237" y="1260"/>
                  </a:lnTo>
                  <a:lnTo>
                    <a:pt x="1250" y="1250"/>
                  </a:lnTo>
                  <a:lnTo>
                    <a:pt x="1261" y="1238"/>
                  </a:lnTo>
                  <a:lnTo>
                    <a:pt x="1264" y="1228"/>
                  </a:lnTo>
                  <a:lnTo>
                    <a:pt x="1262" y="1217"/>
                  </a:lnTo>
                  <a:lnTo>
                    <a:pt x="1253" y="1209"/>
                  </a:lnTo>
                  <a:lnTo>
                    <a:pt x="1235" y="1203"/>
                  </a:lnTo>
                  <a:lnTo>
                    <a:pt x="1217" y="1201"/>
                  </a:lnTo>
                  <a:lnTo>
                    <a:pt x="1202" y="1199"/>
                  </a:lnTo>
                  <a:lnTo>
                    <a:pt x="1187" y="1198"/>
                  </a:lnTo>
                  <a:lnTo>
                    <a:pt x="1174" y="1195"/>
                  </a:lnTo>
                  <a:lnTo>
                    <a:pt x="1163" y="1194"/>
                  </a:lnTo>
                  <a:lnTo>
                    <a:pt x="1151" y="1191"/>
                  </a:lnTo>
                  <a:lnTo>
                    <a:pt x="1139" y="1186"/>
                  </a:lnTo>
                  <a:lnTo>
                    <a:pt x="1126" y="1180"/>
                  </a:lnTo>
                  <a:lnTo>
                    <a:pt x="1121" y="1173"/>
                  </a:lnTo>
                  <a:lnTo>
                    <a:pt x="1114" y="1164"/>
                  </a:lnTo>
                  <a:lnTo>
                    <a:pt x="1109" y="1154"/>
                  </a:lnTo>
                  <a:lnTo>
                    <a:pt x="1103" y="1146"/>
                  </a:lnTo>
                  <a:lnTo>
                    <a:pt x="1101" y="1142"/>
                  </a:lnTo>
                  <a:lnTo>
                    <a:pt x="1097" y="1140"/>
                  </a:lnTo>
                  <a:lnTo>
                    <a:pt x="1094" y="1139"/>
                  </a:lnTo>
                  <a:lnTo>
                    <a:pt x="1090" y="1138"/>
                  </a:lnTo>
                  <a:lnTo>
                    <a:pt x="1089" y="1133"/>
                  </a:lnTo>
                  <a:lnTo>
                    <a:pt x="1088" y="1129"/>
                  </a:lnTo>
                  <a:lnTo>
                    <a:pt x="1088" y="1125"/>
                  </a:lnTo>
                  <a:lnTo>
                    <a:pt x="1087" y="1124"/>
                  </a:lnTo>
                  <a:lnTo>
                    <a:pt x="1083" y="1092"/>
                  </a:lnTo>
                  <a:lnTo>
                    <a:pt x="1083" y="1039"/>
                  </a:lnTo>
                  <a:lnTo>
                    <a:pt x="1084" y="975"/>
                  </a:lnTo>
                  <a:lnTo>
                    <a:pt x="1084" y="913"/>
                  </a:lnTo>
                  <a:lnTo>
                    <a:pt x="1083" y="885"/>
                  </a:lnTo>
                  <a:lnTo>
                    <a:pt x="1082" y="863"/>
                  </a:lnTo>
                  <a:lnTo>
                    <a:pt x="1081" y="847"/>
                  </a:lnTo>
                  <a:lnTo>
                    <a:pt x="1082" y="833"/>
                  </a:lnTo>
                  <a:lnTo>
                    <a:pt x="1087" y="795"/>
                  </a:lnTo>
                  <a:lnTo>
                    <a:pt x="1090" y="757"/>
                  </a:lnTo>
                  <a:lnTo>
                    <a:pt x="1086" y="723"/>
                  </a:lnTo>
                  <a:lnTo>
                    <a:pt x="1068" y="699"/>
                  </a:lnTo>
                  <a:lnTo>
                    <a:pt x="1060" y="693"/>
                  </a:lnTo>
                  <a:lnTo>
                    <a:pt x="1053" y="688"/>
                  </a:lnTo>
                  <a:lnTo>
                    <a:pt x="1046" y="685"/>
                  </a:lnTo>
                  <a:lnTo>
                    <a:pt x="1040" y="681"/>
                  </a:lnTo>
                  <a:lnTo>
                    <a:pt x="1033" y="680"/>
                  </a:lnTo>
                  <a:lnTo>
                    <a:pt x="1025" y="678"/>
                  </a:lnTo>
                  <a:lnTo>
                    <a:pt x="1018" y="677"/>
                  </a:lnTo>
                  <a:lnTo>
                    <a:pt x="1008" y="675"/>
                  </a:lnTo>
                  <a:lnTo>
                    <a:pt x="997" y="674"/>
                  </a:lnTo>
                  <a:lnTo>
                    <a:pt x="982" y="672"/>
                  </a:lnTo>
                  <a:lnTo>
                    <a:pt x="965" y="669"/>
                  </a:lnTo>
                  <a:lnTo>
                    <a:pt x="946" y="665"/>
                  </a:lnTo>
                  <a:lnTo>
                    <a:pt x="928" y="662"/>
                  </a:lnTo>
                  <a:lnTo>
                    <a:pt x="911" y="658"/>
                  </a:lnTo>
                  <a:lnTo>
                    <a:pt x="896" y="655"/>
                  </a:lnTo>
                  <a:lnTo>
                    <a:pt x="885" y="652"/>
                  </a:lnTo>
                  <a:lnTo>
                    <a:pt x="876" y="651"/>
                  </a:lnTo>
                  <a:lnTo>
                    <a:pt x="863" y="651"/>
                  </a:lnTo>
                  <a:lnTo>
                    <a:pt x="851" y="650"/>
                  </a:lnTo>
                  <a:lnTo>
                    <a:pt x="837" y="650"/>
                  </a:lnTo>
                  <a:lnTo>
                    <a:pt x="824" y="651"/>
                  </a:lnTo>
                  <a:lnTo>
                    <a:pt x="814" y="651"/>
                  </a:lnTo>
                  <a:lnTo>
                    <a:pt x="807" y="651"/>
                  </a:lnTo>
                  <a:lnTo>
                    <a:pt x="805" y="651"/>
                  </a:lnTo>
                  <a:lnTo>
                    <a:pt x="808" y="639"/>
                  </a:lnTo>
                  <a:lnTo>
                    <a:pt x="843" y="622"/>
                  </a:lnTo>
                  <a:lnTo>
                    <a:pt x="841" y="620"/>
                  </a:lnTo>
                  <a:lnTo>
                    <a:pt x="843" y="612"/>
                  </a:lnTo>
                  <a:lnTo>
                    <a:pt x="848" y="592"/>
                  </a:lnTo>
                  <a:lnTo>
                    <a:pt x="866" y="558"/>
                  </a:lnTo>
                  <a:lnTo>
                    <a:pt x="878" y="538"/>
                  </a:lnTo>
                  <a:lnTo>
                    <a:pt x="891" y="520"/>
                  </a:lnTo>
                  <a:lnTo>
                    <a:pt x="905" y="503"/>
                  </a:lnTo>
                  <a:lnTo>
                    <a:pt x="917" y="485"/>
                  </a:lnTo>
                  <a:lnTo>
                    <a:pt x="929" y="469"/>
                  </a:lnTo>
                  <a:lnTo>
                    <a:pt x="939" y="453"/>
                  </a:lnTo>
                  <a:lnTo>
                    <a:pt x="949" y="436"/>
                  </a:lnTo>
                  <a:lnTo>
                    <a:pt x="955" y="418"/>
                  </a:lnTo>
                  <a:lnTo>
                    <a:pt x="964" y="399"/>
                  </a:lnTo>
                  <a:lnTo>
                    <a:pt x="973" y="382"/>
                  </a:lnTo>
                  <a:lnTo>
                    <a:pt x="984" y="365"/>
                  </a:lnTo>
                  <a:lnTo>
                    <a:pt x="996" y="352"/>
                  </a:lnTo>
                  <a:lnTo>
                    <a:pt x="1008" y="341"/>
                  </a:lnTo>
                  <a:lnTo>
                    <a:pt x="1020" y="332"/>
                  </a:lnTo>
                  <a:lnTo>
                    <a:pt x="1030" y="325"/>
                  </a:lnTo>
                  <a:lnTo>
                    <a:pt x="1038" y="320"/>
                  </a:lnTo>
                  <a:lnTo>
                    <a:pt x="1050" y="316"/>
                  </a:lnTo>
                  <a:lnTo>
                    <a:pt x="1067" y="310"/>
                  </a:lnTo>
                  <a:lnTo>
                    <a:pt x="1090" y="302"/>
                  </a:lnTo>
                  <a:lnTo>
                    <a:pt x="1116" y="294"/>
                  </a:lnTo>
                  <a:lnTo>
                    <a:pt x="1141" y="287"/>
                  </a:lnTo>
                  <a:lnTo>
                    <a:pt x="1165" y="282"/>
                  </a:lnTo>
                  <a:lnTo>
                    <a:pt x="1186" y="279"/>
                  </a:lnTo>
                  <a:lnTo>
                    <a:pt x="1200" y="280"/>
                  </a:lnTo>
                  <a:lnTo>
                    <a:pt x="1209" y="282"/>
                  </a:lnTo>
                  <a:lnTo>
                    <a:pt x="1218" y="282"/>
                  </a:lnTo>
                  <a:lnTo>
                    <a:pt x="1225" y="282"/>
                  </a:lnTo>
                  <a:lnTo>
                    <a:pt x="1232" y="280"/>
                  </a:lnTo>
                  <a:lnTo>
                    <a:pt x="1238" y="279"/>
                  </a:lnTo>
                  <a:lnTo>
                    <a:pt x="1243" y="275"/>
                  </a:lnTo>
                  <a:lnTo>
                    <a:pt x="1248" y="273"/>
                  </a:lnTo>
                  <a:lnTo>
                    <a:pt x="1253" y="271"/>
                  </a:lnTo>
                  <a:lnTo>
                    <a:pt x="1264" y="266"/>
                  </a:lnTo>
                  <a:lnTo>
                    <a:pt x="1285" y="256"/>
                  </a:lnTo>
                  <a:lnTo>
                    <a:pt x="1313" y="243"/>
                  </a:lnTo>
                  <a:lnTo>
                    <a:pt x="1343" y="228"/>
                  </a:lnTo>
                  <a:lnTo>
                    <a:pt x="1372" y="214"/>
                  </a:lnTo>
                  <a:lnTo>
                    <a:pt x="1398" y="202"/>
                  </a:lnTo>
                  <a:lnTo>
                    <a:pt x="1416" y="194"/>
                  </a:lnTo>
                  <a:lnTo>
                    <a:pt x="1423" y="190"/>
                  </a:lnTo>
                  <a:lnTo>
                    <a:pt x="1423" y="175"/>
                  </a:lnTo>
                  <a:lnTo>
                    <a:pt x="1424" y="175"/>
                  </a:lnTo>
                  <a:lnTo>
                    <a:pt x="1427" y="175"/>
                  </a:lnTo>
                  <a:lnTo>
                    <a:pt x="1431" y="176"/>
                  </a:lnTo>
                  <a:lnTo>
                    <a:pt x="1439" y="182"/>
                  </a:lnTo>
                  <a:lnTo>
                    <a:pt x="1446" y="189"/>
                  </a:lnTo>
                  <a:lnTo>
                    <a:pt x="1451" y="194"/>
                  </a:lnTo>
                  <a:lnTo>
                    <a:pt x="1457" y="195"/>
                  </a:lnTo>
                  <a:lnTo>
                    <a:pt x="1466" y="193"/>
                  </a:lnTo>
                  <a:lnTo>
                    <a:pt x="1472" y="190"/>
                  </a:lnTo>
                  <a:lnTo>
                    <a:pt x="1478" y="188"/>
                  </a:lnTo>
                  <a:lnTo>
                    <a:pt x="1484" y="184"/>
                  </a:lnTo>
                  <a:lnTo>
                    <a:pt x="1490" y="181"/>
                  </a:lnTo>
                  <a:lnTo>
                    <a:pt x="1497" y="189"/>
                  </a:lnTo>
                  <a:lnTo>
                    <a:pt x="1505" y="196"/>
                  </a:lnTo>
                  <a:lnTo>
                    <a:pt x="1512" y="199"/>
                  </a:lnTo>
                  <a:lnTo>
                    <a:pt x="1520" y="201"/>
                  </a:lnTo>
                  <a:lnTo>
                    <a:pt x="1531" y="193"/>
                  </a:lnTo>
                  <a:lnTo>
                    <a:pt x="1541" y="176"/>
                  </a:lnTo>
                  <a:lnTo>
                    <a:pt x="1544" y="152"/>
                  </a:lnTo>
                  <a:lnTo>
                    <a:pt x="1543" y="124"/>
                  </a:lnTo>
                  <a:lnTo>
                    <a:pt x="2218" y="0"/>
                  </a:lnTo>
                  <a:close/>
                </a:path>
              </a:pathLst>
            </a:custGeom>
            <a:solidFill>
              <a:srgbClr val="000000"/>
            </a:solidFill>
            <a:ln w="9525">
              <a:noFill/>
              <a:round/>
              <a:headEnd/>
              <a:tailEnd/>
            </a:ln>
          </p:spPr>
          <p:txBody>
            <a:bodyPr/>
            <a:lstStyle/>
            <a:p>
              <a:endParaRPr lang="en-US"/>
            </a:p>
          </p:txBody>
        </p:sp>
        <p:sp>
          <p:nvSpPr>
            <p:cNvPr id="65545" name="Freeform 7"/>
            <p:cNvSpPr>
              <a:spLocks/>
            </p:cNvSpPr>
            <p:nvPr/>
          </p:nvSpPr>
          <p:spPr bwMode="auto">
            <a:xfrm>
              <a:off x="4229" y="2557"/>
              <a:ext cx="74" cy="83"/>
            </a:xfrm>
            <a:custGeom>
              <a:avLst/>
              <a:gdLst>
                <a:gd name="T0" fmla="*/ 63 w 146"/>
                <a:gd name="T1" fmla="*/ 29 h 166"/>
                <a:gd name="T2" fmla="*/ 73 w 146"/>
                <a:gd name="T3" fmla="*/ 56 h 166"/>
                <a:gd name="T4" fmla="*/ 71 w 146"/>
                <a:gd name="T5" fmla="*/ 45 h 166"/>
                <a:gd name="T6" fmla="*/ 67 w 146"/>
                <a:gd name="T7" fmla="*/ 32 h 166"/>
                <a:gd name="T8" fmla="*/ 62 w 146"/>
                <a:gd name="T9" fmla="*/ 21 h 166"/>
                <a:gd name="T10" fmla="*/ 56 w 146"/>
                <a:gd name="T11" fmla="*/ 14 h 166"/>
                <a:gd name="T12" fmla="*/ 51 w 146"/>
                <a:gd name="T13" fmla="*/ 11 h 166"/>
                <a:gd name="T14" fmla="*/ 46 w 146"/>
                <a:gd name="T15" fmla="*/ 10 h 166"/>
                <a:gd name="T16" fmla="*/ 41 w 146"/>
                <a:gd name="T17" fmla="*/ 9 h 166"/>
                <a:gd name="T18" fmla="*/ 40 w 146"/>
                <a:gd name="T19" fmla="*/ 5 h 166"/>
                <a:gd name="T20" fmla="*/ 42 w 146"/>
                <a:gd name="T21" fmla="*/ 1 h 166"/>
                <a:gd name="T22" fmla="*/ 16 w 146"/>
                <a:gd name="T23" fmla="*/ 6 h 166"/>
                <a:gd name="T24" fmla="*/ 16 w 146"/>
                <a:gd name="T25" fmla="*/ 7 h 166"/>
                <a:gd name="T26" fmla="*/ 15 w 146"/>
                <a:gd name="T27" fmla="*/ 11 h 166"/>
                <a:gd name="T28" fmla="*/ 9 w 146"/>
                <a:gd name="T29" fmla="*/ 13 h 166"/>
                <a:gd name="T30" fmla="*/ 4 w 146"/>
                <a:gd name="T31" fmla="*/ 19 h 166"/>
                <a:gd name="T32" fmla="*/ 1 w 146"/>
                <a:gd name="T33" fmla="*/ 25 h 166"/>
                <a:gd name="T34" fmla="*/ 0 w 146"/>
                <a:gd name="T35" fmla="*/ 36 h 166"/>
                <a:gd name="T36" fmla="*/ 2 w 146"/>
                <a:gd name="T37" fmla="*/ 33 h 166"/>
                <a:gd name="T38" fmla="*/ 6 w 146"/>
                <a:gd name="T39" fmla="*/ 21 h 166"/>
                <a:gd name="T40" fmla="*/ 10 w 146"/>
                <a:gd name="T41" fmla="*/ 18 h 166"/>
                <a:gd name="T42" fmla="*/ 15 w 146"/>
                <a:gd name="T43" fmla="*/ 17 h 166"/>
                <a:gd name="T44" fmla="*/ 13 w 146"/>
                <a:gd name="T45" fmla="*/ 28 h 166"/>
                <a:gd name="T46" fmla="*/ 14 w 146"/>
                <a:gd name="T47" fmla="*/ 42 h 166"/>
                <a:gd name="T48" fmla="*/ 18 w 146"/>
                <a:gd name="T49" fmla="*/ 54 h 166"/>
                <a:gd name="T50" fmla="*/ 24 w 146"/>
                <a:gd name="T51" fmla="*/ 67 h 166"/>
                <a:gd name="T52" fmla="*/ 29 w 146"/>
                <a:gd name="T53" fmla="*/ 78 h 166"/>
                <a:gd name="T54" fmla="*/ 31 w 146"/>
                <a:gd name="T55" fmla="*/ 83 h 166"/>
                <a:gd name="T56" fmla="*/ 62 w 146"/>
                <a:gd name="T57" fmla="*/ 83 h 166"/>
                <a:gd name="T58" fmla="*/ 60 w 146"/>
                <a:gd name="T59" fmla="*/ 81 h 166"/>
                <a:gd name="T60" fmla="*/ 55 w 146"/>
                <a:gd name="T61" fmla="*/ 73 h 166"/>
                <a:gd name="T62" fmla="*/ 51 w 146"/>
                <a:gd name="T63" fmla="*/ 63 h 166"/>
                <a:gd name="T64" fmla="*/ 46 w 146"/>
                <a:gd name="T65" fmla="*/ 51 h 166"/>
                <a:gd name="T66" fmla="*/ 42 w 146"/>
                <a:gd name="T67" fmla="*/ 37 h 166"/>
                <a:gd name="T68" fmla="*/ 39 w 146"/>
                <a:gd name="T69" fmla="*/ 24 h 166"/>
                <a:gd name="T70" fmla="*/ 39 w 146"/>
                <a:gd name="T71" fmla="*/ 15 h 166"/>
                <a:gd name="T72" fmla="*/ 46 w 146"/>
                <a:gd name="T73" fmla="*/ 11 h 166"/>
                <a:gd name="T74" fmla="*/ 46 w 146"/>
                <a:gd name="T75" fmla="*/ 17 h 166"/>
                <a:gd name="T76" fmla="*/ 51 w 146"/>
                <a:gd name="T77" fmla="*/ 17 h 166"/>
                <a:gd name="T78" fmla="*/ 50 w 146"/>
                <a:gd name="T79" fmla="*/ 22 h 166"/>
                <a:gd name="T80" fmla="*/ 57 w 146"/>
                <a:gd name="T81" fmla="*/ 22 h 166"/>
                <a:gd name="T82" fmla="*/ 55 w 146"/>
                <a:gd name="T83" fmla="*/ 31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6"/>
                <a:gd name="T127" fmla="*/ 0 h 166"/>
                <a:gd name="T128" fmla="*/ 146 w 146"/>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6" h="166">
                  <a:moveTo>
                    <a:pt x="109" y="63"/>
                  </a:moveTo>
                  <a:lnTo>
                    <a:pt x="125" y="59"/>
                  </a:lnTo>
                  <a:lnTo>
                    <a:pt x="146" y="117"/>
                  </a:lnTo>
                  <a:lnTo>
                    <a:pt x="145" y="113"/>
                  </a:lnTo>
                  <a:lnTo>
                    <a:pt x="144" y="104"/>
                  </a:lnTo>
                  <a:lnTo>
                    <a:pt x="140" y="91"/>
                  </a:lnTo>
                  <a:lnTo>
                    <a:pt x="136" y="76"/>
                  </a:lnTo>
                  <a:lnTo>
                    <a:pt x="132" y="64"/>
                  </a:lnTo>
                  <a:lnTo>
                    <a:pt x="128" y="52"/>
                  </a:lnTo>
                  <a:lnTo>
                    <a:pt x="123" y="42"/>
                  </a:lnTo>
                  <a:lnTo>
                    <a:pt x="115" y="31"/>
                  </a:lnTo>
                  <a:lnTo>
                    <a:pt x="110" y="28"/>
                  </a:lnTo>
                  <a:lnTo>
                    <a:pt x="106" y="25"/>
                  </a:lnTo>
                  <a:lnTo>
                    <a:pt x="100" y="22"/>
                  </a:lnTo>
                  <a:lnTo>
                    <a:pt x="95" y="20"/>
                  </a:lnTo>
                  <a:lnTo>
                    <a:pt x="90" y="19"/>
                  </a:lnTo>
                  <a:lnTo>
                    <a:pt x="85" y="18"/>
                  </a:lnTo>
                  <a:lnTo>
                    <a:pt x="80" y="18"/>
                  </a:lnTo>
                  <a:lnTo>
                    <a:pt x="78" y="18"/>
                  </a:lnTo>
                  <a:lnTo>
                    <a:pt x="79" y="10"/>
                  </a:lnTo>
                  <a:lnTo>
                    <a:pt x="80" y="5"/>
                  </a:lnTo>
                  <a:lnTo>
                    <a:pt x="82" y="2"/>
                  </a:lnTo>
                  <a:lnTo>
                    <a:pt x="82" y="0"/>
                  </a:lnTo>
                  <a:lnTo>
                    <a:pt x="32" y="12"/>
                  </a:lnTo>
                  <a:lnTo>
                    <a:pt x="32" y="13"/>
                  </a:lnTo>
                  <a:lnTo>
                    <a:pt x="31" y="15"/>
                  </a:lnTo>
                  <a:lnTo>
                    <a:pt x="31" y="18"/>
                  </a:lnTo>
                  <a:lnTo>
                    <a:pt x="30" y="22"/>
                  </a:lnTo>
                  <a:lnTo>
                    <a:pt x="25" y="23"/>
                  </a:lnTo>
                  <a:lnTo>
                    <a:pt x="18" y="26"/>
                  </a:lnTo>
                  <a:lnTo>
                    <a:pt x="12" y="30"/>
                  </a:lnTo>
                  <a:lnTo>
                    <a:pt x="7" y="37"/>
                  </a:lnTo>
                  <a:lnTo>
                    <a:pt x="3" y="43"/>
                  </a:lnTo>
                  <a:lnTo>
                    <a:pt x="1" y="51"/>
                  </a:lnTo>
                  <a:lnTo>
                    <a:pt x="0" y="60"/>
                  </a:lnTo>
                  <a:lnTo>
                    <a:pt x="0" y="71"/>
                  </a:lnTo>
                  <a:lnTo>
                    <a:pt x="1" y="73"/>
                  </a:lnTo>
                  <a:lnTo>
                    <a:pt x="3" y="66"/>
                  </a:lnTo>
                  <a:lnTo>
                    <a:pt x="7" y="55"/>
                  </a:lnTo>
                  <a:lnTo>
                    <a:pt x="12" y="43"/>
                  </a:lnTo>
                  <a:lnTo>
                    <a:pt x="16" y="40"/>
                  </a:lnTo>
                  <a:lnTo>
                    <a:pt x="20" y="36"/>
                  </a:lnTo>
                  <a:lnTo>
                    <a:pt x="24" y="34"/>
                  </a:lnTo>
                  <a:lnTo>
                    <a:pt x="29" y="33"/>
                  </a:lnTo>
                  <a:lnTo>
                    <a:pt x="27" y="44"/>
                  </a:lnTo>
                  <a:lnTo>
                    <a:pt x="26" y="57"/>
                  </a:lnTo>
                  <a:lnTo>
                    <a:pt x="26" y="71"/>
                  </a:lnTo>
                  <a:lnTo>
                    <a:pt x="27" y="83"/>
                  </a:lnTo>
                  <a:lnTo>
                    <a:pt x="31" y="95"/>
                  </a:lnTo>
                  <a:lnTo>
                    <a:pt x="35" y="108"/>
                  </a:lnTo>
                  <a:lnTo>
                    <a:pt x="41" y="121"/>
                  </a:lnTo>
                  <a:lnTo>
                    <a:pt x="47" y="134"/>
                  </a:lnTo>
                  <a:lnTo>
                    <a:pt x="53" y="147"/>
                  </a:lnTo>
                  <a:lnTo>
                    <a:pt x="57" y="156"/>
                  </a:lnTo>
                  <a:lnTo>
                    <a:pt x="61" y="163"/>
                  </a:lnTo>
                  <a:lnTo>
                    <a:pt x="62" y="165"/>
                  </a:lnTo>
                  <a:lnTo>
                    <a:pt x="122" y="166"/>
                  </a:lnTo>
                  <a:lnTo>
                    <a:pt x="121" y="164"/>
                  </a:lnTo>
                  <a:lnTo>
                    <a:pt x="118" y="161"/>
                  </a:lnTo>
                  <a:lnTo>
                    <a:pt x="113" y="151"/>
                  </a:lnTo>
                  <a:lnTo>
                    <a:pt x="109" y="146"/>
                  </a:lnTo>
                  <a:lnTo>
                    <a:pt x="105" y="136"/>
                  </a:lnTo>
                  <a:lnTo>
                    <a:pt x="100" y="126"/>
                  </a:lnTo>
                  <a:lnTo>
                    <a:pt x="94" y="114"/>
                  </a:lnTo>
                  <a:lnTo>
                    <a:pt x="90" y="102"/>
                  </a:lnTo>
                  <a:lnTo>
                    <a:pt x="85" y="88"/>
                  </a:lnTo>
                  <a:lnTo>
                    <a:pt x="82" y="74"/>
                  </a:lnTo>
                  <a:lnTo>
                    <a:pt x="78" y="59"/>
                  </a:lnTo>
                  <a:lnTo>
                    <a:pt x="77" y="49"/>
                  </a:lnTo>
                  <a:lnTo>
                    <a:pt x="77" y="40"/>
                  </a:lnTo>
                  <a:lnTo>
                    <a:pt x="77" y="31"/>
                  </a:lnTo>
                  <a:lnTo>
                    <a:pt x="78" y="23"/>
                  </a:lnTo>
                  <a:lnTo>
                    <a:pt x="90" y="23"/>
                  </a:lnTo>
                  <a:lnTo>
                    <a:pt x="85" y="29"/>
                  </a:lnTo>
                  <a:lnTo>
                    <a:pt x="90" y="33"/>
                  </a:lnTo>
                  <a:lnTo>
                    <a:pt x="95" y="28"/>
                  </a:lnTo>
                  <a:lnTo>
                    <a:pt x="100" y="34"/>
                  </a:lnTo>
                  <a:lnTo>
                    <a:pt x="94" y="37"/>
                  </a:lnTo>
                  <a:lnTo>
                    <a:pt x="99" y="44"/>
                  </a:lnTo>
                  <a:lnTo>
                    <a:pt x="111" y="38"/>
                  </a:lnTo>
                  <a:lnTo>
                    <a:pt x="113" y="44"/>
                  </a:lnTo>
                  <a:lnTo>
                    <a:pt x="103" y="52"/>
                  </a:lnTo>
                  <a:lnTo>
                    <a:pt x="109" y="63"/>
                  </a:lnTo>
                  <a:close/>
                </a:path>
              </a:pathLst>
            </a:custGeom>
            <a:solidFill>
              <a:srgbClr val="BFBFBF"/>
            </a:solidFill>
            <a:ln w="9525">
              <a:noFill/>
              <a:round/>
              <a:headEnd/>
              <a:tailEnd/>
            </a:ln>
          </p:spPr>
          <p:txBody>
            <a:bodyPr/>
            <a:lstStyle/>
            <a:p>
              <a:endParaRPr lang="en-US"/>
            </a:p>
          </p:txBody>
        </p:sp>
        <p:sp>
          <p:nvSpPr>
            <p:cNvPr id="65546" name="Freeform 9"/>
            <p:cNvSpPr>
              <a:spLocks/>
            </p:cNvSpPr>
            <p:nvPr/>
          </p:nvSpPr>
          <p:spPr bwMode="auto">
            <a:xfrm>
              <a:off x="4180" y="2871"/>
              <a:ext cx="38" cy="25"/>
            </a:xfrm>
            <a:custGeom>
              <a:avLst/>
              <a:gdLst>
                <a:gd name="T0" fmla="*/ 38 w 76"/>
                <a:gd name="T1" fmla="*/ 0 h 50"/>
                <a:gd name="T2" fmla="*/ 38 w 76"/>
                <a:gd name="T3" fmla="*/ 0 h 50"/>
                <a:gd name="T4" fmla="*/ 37 w 76"/>
                <a:gd name="T5" fmla="*/ 1 h 50"/>
                <a:gd name="T6" fmla="*/ 36 w 76"/>
                <a:gd name="T7" fmla="*/ 2 h 50"/>
                <a:gd name="T8" fmla="*/ 33 w 76"/>
                <a:gd name="T9" fmla="*/ 3 h 50"/>
                <a:gd name="T10" fmla="*/ 31 w 76"/>
                <a:gd name="T11" fmla="*/ 5 h 50"/>
                <a:gd name="T12" fmla="*/ 27 w 76"/>
                <a:gd name="T13" fmla="*/ 6 h 50"/>
                <a:gd name="T14" fmla="*/ 23 w 76"/>
                <a:gd name="T15" fmla="*/ 9 h 50"/>
                <a:gd name="T16" fmla="*/ 19 w 76"/>
                <a:gd name="T17" fmla="*/ 11 h 50"/>
                <a:gd name="T18" fmla="*/ 15 w 76"/>
                <a:gd name="T19" fmla="*/ 13 h 50"/>
                <a:gd name="T20" fmla="*/ 11 w 76"/>
                <a:gd name="T21" fmla="*/ 15 h 50"/>
                <a:gd name="T22" fmla="*/ 8 w 76"/>
                <a:gd name="T23" fmla="*/ 18 h 50"/>
                <a:gd name="T24" fmla="*/ 5 w 76"/>
                <a:gd name="T25" fmla="*/ 20 h 50"/>
                <a:gd name="T26" fmla="*/ 2 w 76"/>
                <a:gd name="T27" fmla="*/ 22 h 50"/>
                <a:gd name="T28" fmla="*/ 1 w 76"/>
                <a:gd name="T29" fmla="*/ 24 h 50"/>
                <a:gd name="T30" fmla="*/ 1 w 76"/>
                <a:gd name="T31" fmla="*/ 25 h 50"/>
                <a:gd name="T32" fmla="*/ 0 w 76"/>
                <a:gd name="T33" fmla="*/ 25 h 50"/>
                <a:gd name="T34" fmla="*/ 1 w 76"/>
                <a:gd name="T35" fmla="*/ 25 h 50"/>
                <a:gd name="T36" fmla="*/ 1 w 76"/>
                <a:gd name="T37" fmla="*/ 24 h 50"/>
                <a:gd name="T38" fmla="*/ 2 w 76"/>
                <a:gd name="T39" fmla="*/ 21 h 50"/>
                <a:gd name="T40" fmla="*/ 5 w 76"/>
                <a:gd name="T41" fmla="*/ 18 h 50"/>
                <a:gd name="T42" fmla="*/ 7 w 76"/>
                <a:gd name="T43" fmla="*/ 15 h 50"/>
                <a:gd name="T44" fmla="*/ 10 w 76"/>
                <a:gd name="T45" fmla="*/ 13 h 50"/>
                <a:gd name="T46" fmla="*/ 13 w 76"/>
                <a:gd name="T47" fmla="*/ 10 h 50"/>
                <a:gd name="T48" fmla="*/ 18 w 76"/>
                <a:gd name="T49" fmla="*/ 7 h 50"/>
                <a:gd name="T50" fmla="*/ 21 w 76"/>
                <a:gd name="T51" fmla="*/ 5 h 50"/>
                <a:gd name="T52" fmla="*/ 25 w 76"/>
                <a:gd name="T53" fmla="*/ 3 h 50"/>
                <a:gd name="T54" fmla="*/ 28 w 76"/>
                <a:gd name="T55" fmla="*/ 2 h 50"/>
                <a:gd name="T56" fmla="*/ 32 w 76"/>
                <a:gd name="T57" fmla="*/ 1 h 50"/>
                <a:gd name="T58" fmla="*/ 35 w 76"/>
                <a:gd name="T59" fmla="*/ 1 h 50"/>
                <a:gd name="T60" fmla="*/ 36 w 76"/>
                <a:gd name="T61" fmla="*/ 0 h 50"/>
                <a:gd name="T62" fmla="*/ 38 w 76"/>
                <a:gd name="T63" fmla="*/ 0 h 50"/>
                <a:gd name="T64" fmla="*/ 38 w 76"/>
                <a:gd name="T65" fmla="*/ 0 h 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6"/>
                <a:gd name="T100" fmla="*/ 0 h 50"/>
                <a:gd name="T101" fmla="*/ 76 w 76"/>
                <a:gd name="T102" fmla="*/ 50 h 5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6" h="50">
                  <a:moveTo>
                    <a:pt x="76" y="0"/>
                  </a:moveTo>
                  <a:lnTo>
                    <a:pt x="76" y="0"/>
                  </a:lnTo>
                  <a:lnTo>
                    <a:pt x="73" y="2"/>
                  </a:lnTo>
                  <a:lnTo>
                    <a:pt x="71" y="3"/>
                  </a:lnTo>
                  <a:lnTo>
                    <a:pt x="66" y="7"/>
                  </a:lnTo>
                  <a:lnTo>
                    <a:pt x="62" y="10"/>
                  </a:lnTo>
                  <a:lnTo>
                    <a:pt x="55" y="13"/>
                  </a:lnTo>
                  <a:lnTo>
                    <a:pt x="47" y="17"/>
                  </a:lnTo>
                  <a:lnTo>
                    <a:pt x="38" y="21"/>
                  </a:lnTo>
                  <a:lnTo>
                    <a:pt x="30" y="26"/>
                  </a:lnTo>
                  <a:lnTo>
                    <a:pt x="22" y="31"/>
                  </a:lnTo>
                  <a:lnTo>
                    <a:pt x="16" y="35"/>
                  </a:lnTo>
                  <a:lnTo>
                    <a:pt x="10" y="40"/>
                  </a:lnTo>
                  <a:lnTo>
                    <a:pt x="5" y="43"/>
                  </a:lnTo>
                  <a:lnTo>
                    <a:pt x="2" y="47"/>
                  </a:lnTo>
                  <a:lnTo>
                    <a:pt x="1" y="49"/>
                  </a:lnTo>
                  <a:lnTo>
                    <a:pt x="0" y="50"/>
                  </a:lnTo>
                  <a:lnTo>
                    <a:pt x="1" y="49"/>
                  </a:lnTo>
                  <a:lnTo>
                    <a:pt x="2" y="47"/>
                  </a:lnTo>
                  <a:lnTo>
                    <a:pt x="5" y="42"/>
                  </a:lnTo>
                  <a:lnTo>
                    <a:pt x="9" y="36"/>
                  </a:lnTo>
                  <a:lnTo>
                    <a:pt x="15" y="31"/>
                  </a:lnTo>
                  <a:lnTo>
                    <a:pt x="20" y="25"/>
                  </a:lnTo>
                  <a:lnTo>
                    <a:pt x="27" y="19"/>
                  </a:lnTo>
                  <a:lnTo>
                    <a:pt x="35" y="15"/>
                  </a:lnTo>
                  <a:lnTo>
                    <a:pt x="43" y="10"/>
                  </a:lnTo>
                  <a:lnTo>
                    <a:pt x="50" y="7"/>
                  </a:lnTo>
                  <a:lnTo>
                    <a:pt x="57" y="4"/>
                  </a:lnTo>
                  <a:lnTo>
                    <a:pt x="64" y="2"/>
                  </a:lnTo>
                  <a:lnTo>
                    <a:pt x="69" y="1"/>
                  </a:lnTo>
                  <a:lnTo>
                    <a:pt x="72" y="0"/>
                  </a:lnTo>
                  <a:lnTo>
                    <a:pt x="75" y="0"/>
                  </a:lnTo>
                  <a:lnTo>
                    <a:pt x="76" y="0"/>
                  </a:lnTo>
                  <a:close/>
                </a:path>
              </a:pathLst>
            </a:custGeom>
            <a:solidFill>
              <a:srgbClr val="D8EAEA"/>
            </a:solidFill>
            <a:ln w="9525">
              <a:noFill/>
              <a:round/>
              <a:headEnd/>
              <a:tailEnd/>
            </a:ln>
          </p:spPr>
          <p:txBody>
            <a:bodyPr/>
            <a:lstStyle/>
            <a:p>
              <a:endParaRPr lang="en-US"/>
            </a:p>
          </p:txBody>
        </p:sp>
        <p:sp>
          <p:nvSpPr>
            <p:cNvPr id="65547" name="Freeform 10"/>
            <p:cNvSpPr>
              <a:spLocks/>
            </p:cNvSpPr>
            <p:nvPr/>
          </p:nvSpPr>
          <p:spPr bwMode="auto">
            <a:xfrm>
              <a:off x="4107" y="2966"/>
              <a:ext cx="80" cy="90"/>
            </a:xfrm>
            <a:custGeom>
              <a:avLst/>
              <a:gdLst>
                <a:gd name="T0" fmla="*/ 80 w 160"/>
                <a:gd name="T1" fmla="*/ 0 h 180"/>
                <a:gd name="T2" fmla="*/ 80 w 160"/>
                <a:gd name="T3" fmla="*/ 1 h 180"/>
                <a:gd name="T4" fmla="*/ 78 w 160"/>
                <a:gd name="T5" fmla="*/ 4 h 180"/>
                <a:gd name="T6" fmla="*/ 75 w 160"/>
                <a:gd name="T7" fmla="*/ 8 h 180"/>
                <a:gd name="T8" fmla="*/ 71 w 160"/>
                <a:gd name="T9" fmla="*/ 13 h 180"/>
                <a:gd name="T10" fmla="*/ 67 w 160"/>
                <a:gd name="T11" fmla="*/ 19 h 180"/>
                <a:gd name="T12" fmla="*/ 63 w 160"/>
                <a:gd name="T13" fmla="*/ 24 h 180"/>
                <a:gd name="T14" fmla="*/ 59 w 160"/>
                <a:gd name="T15" fmla="*/ 29 h 180"/>
                <a:gd name="T16" fmla="*/ 55 w 160"/>
                <a:gd name="T17" fmla="*/ 34 h 180"/>
                <a:gd name="T18" fmla="*/ 51 w 160"/>
                <a:gd name="T19" fmla="*/ 37 h 180"/>
                <a:gd name="T20" fmla="*/ 48 w 160"/>
                <a:gd name="T21" fmla="*/ 40 h 180"/>
                <a:gd name="T22" fmla="*/ 44 w 160"/>
                <a:gd name="T23" fmla="*/ 45 h 180"/>
                <a:gd name="T24" fmla="*/ 40 w 160"/>
                <a:gd name="T25" fmla="*/ 47 h 180"/>
                <a:gd name="T26" fmla="*/ 37 w 160"/>
                <a:gd name="T27" fmla="*/ 52 h 180"/>
                <a:gd name="T28" fmla="*/ 34 w 160"/>
                <a:gd name="T29" fmla="*/ 56 h 180"/>
                <a:gd name="T30" fmla="*/ 30 w 160"/>
                <a:gd name="T31" fmla="*/ 60 h 180"/>
                <a:gd name="T32" fmla="*/ 28 w 160"/>
                <a:gd name="T33" fmla="*/ 66 h 180"/>
                <a:gd name="T34" fmla="*/ 22 w 160"/>
                <a:gd name="T35" fmla="*/ 75 h 180"/>
                <a:gd name="T36" fmla="*/ 19 w 160"/>
                <a:gd name="T37" fmla="*/ 82 h 180"/>
                <a:gd name="T38" fmla="*/ 15 w 160"/>
                <a:gd name="T39" fmla="*/ 87 h 180"/>
                <a:gd name="T40" fmla="*/ 14 w 160"/>
                <a:gd name="T41" fmla="*/ 88 h 180"/>
                <a:gd name="T42" fmla="*/ 0 w 160"/>
                <a:gd name="T43" fmla="*/ 90 h 180"/>
                <a:gd name="T44" fmla="*/ 2 w 160"/>
                <a:gd name="T45" fmla="*/ 89 h 180"/>
                <a:gd name="T46" fmla="*/ 5 w 160"/>
                <a:gd name="T47" fmla="*/ 87 h 180"/>
                <a:gd name="T48" fmla="*/ 10 w 160"/>
                <a:gd name="T49" fmla="*/ 84 h 180"/>
                <a:gd name="T50" fmla="*/ 13 w 160"/>
                <a:gd name="T51" fmla="*/ 79 h 180"/>
                <a:gd name="T52" fmla="*/ 14 w 160"/>
                <a:gd name="T53" fmla="*/ 77 h 180"/>
                <a:gd name="T54" fmla="*/ 17 w 160"/>
                <a:gd name="T55" fmla="*/ 73 h 180"/>
                <a:gd name="T56" fmla="*/ 18 w 160"/>
                <a:gd name="T57" fmla="*/ 69 h 180"/>
                <a:gd name="T58" fmla="*/ 20 w 160"/>
                <a:gd name="T59" fmla="*/ 65 h 180"/>
                <a:gd name="T60" fmla="*/ 22 w 160"/>
                <a:gd name="T61" fmla="*/ 60 h 180"/>
                <a:gd name="T62" fmla="*/ 25 w 160"/>
                <a:gd name="T63" fmla="*/ 56 h 180"/>
                <a:gd name="T64" fmla="*/ 28 w 160"/>
                <a:gd name="T65" fmla="*/ 52 h 180"/>
                <a:gd name="T66" fmla="*/ 31 w 160"/>
                <a:gd name="T67" fmla="*/ 49 h 180"/>
                <a:gd name="T68" fmla="*/ 36 w 160"/>
                <a:gd name="T69" fmla="*/ 45 h 180"/>
                <a:gd name="T70" fmla="*/ 40 w 160"/>
                <a:gd name="T71" fmla="*/ 41 h 180"/>
                <a:gd name="T72" fmla="*/ 44 w 160"/>
                <a:gd name="T73" fmla="*/ 36 h 180"/>
                <a:gd name="T74" fmla="*/ 49 w 160"/>
                <a:gd name="T75" fmla="*/ 30 h 180"/>
                <a:gd name="T76" fmla="*/ 54 w 160"/>
                <a:gd name="T77" fmla="*/ 24 h 180"/>
                <a:gd name="T78" fmla="*/ 58 w 160"/>
                <a:gd name="T79" fmla="*/ 19 h 180"/>
                <a:gd name="T80" fmla="*/ 62 w 160"/>
                <a:gd name="T81" fmla="*/ 14 h 180"/>
                <a:gd name="T82" fmla="*/ 63 w 160"/>
                <a:gd name="T83" fmla="*/ 11 h 180"/>
                <a:gd name="T84" fmla="*/ 66 w 160"/>
                <a:gd name="T85" fmla="*/ 6 h 180"/>
                <a:gd name="T86" fmla="*/ 67 w 160"/>
                <a:gd name="T87" fmla="*/ 2 h 180"/>
                <a:gd name="T88" fmla="*/ 68 w 160"/>
                <a:gd name="T89" fmla="*/ 1 h 180"/>
                <a:gd name="T90" fmla="*/ 68 w 160"/>
                <a:gd name="T91" fmla="*/ 0 h 180"/>
                <a:gd name="T92" fmla="*/ 80 w 160"/>
                <a:gd name="T93" fmla="*/ 0 h 18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60"/>
                <a:gd name="T142" fmla="*/ 0 h 180"/>
                <a:gd name="T143" fmla="*/ 160 w 160"/>
                <a:gd name="T144" fmla="*/ 180 h 18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60" h="180">
                  <a:moveTo>
                    <a:pt x="160" y="0"/>
                  </a:moveTo>
                  <a:lnTo>
                    <a:pt x="159" y="2"/>
                  </a:lnTo>
                  <a:lnTo>
                    <a:pt x="156" y="8"/>
                  </a:lnTo>
                  <a:lnTo>
                    <a:pt x="150" y="16"/>
                  </a:lnTo>
                  <a:lnTo>
                    <a:pt x="142" y="26"/>
                  </a:lnTo>
                  <a:lnTo>
                    <a:pt x="134" y="37"/>
                  </a:lnTo>
                  <a:lnTo>
                    <a:pt x="126" y="48"/>
                  </a:lnTo>
                  <a:lnTo>
                    <a:pt x="118" y="59"/>
                  </a:lnTo>
                  <a:lnTo>
                    <a:pt x="110" y="67"/>
                  </a:lnTo>
                  <a:lnTo>
                    <a:pt x="103" y="74"/>
                  </a:lnTo>
                  <a:lnTo>
                    <a:pt x="96" y="80"/>
                  </a:lnTo>
                  <a:lnTo>
                    <a:pt x="88" y="89"/>
                  </a:lnTo>
                  <a:lnTo>
                    <a:pt x="81" y="95"/>
                  </a:lnTo>
                  <a:lnTo>
                    <a:pt x="74" y="104"/>
                  </a:lnTo>
                  <a:lnTo>
                    <a:pt x="67" y="112"/>
                  </a:lnTo>
                  <a:lnTo>
                    <a:pt x="61" y="121"/>
                  </a:lnTo>
                  <a:lnTo>
                    <a:pt x="56" y="131"/>
                  </a:lnTo>
                  <a:lnTo>
                    <a:pt x="45" y="150"/>
                  </a:lnTo>
                  <a:lnTo>
                    <a:pt x="37" y="163"/>
                  </a:lnTo>
                  <a:lnTo>
                    <a:pt x="31" y="173"/>
                  </a:lnTo>
                  <a:lnTo>
                    <a:pt x="29" y="175"/>
                  </a:lnTo>
                  <a:lnTo>
                    <a:pt x="0" y="180"/>
                  </a:lnTo>
                  <a:lnTo>
                    <a:pt x="4" y="178"/>
                  </a:lnTo>
                  <a:lnTo>
                    <a:pt x="11" y="174"/>
                  </a:lnTo>
                  <a:lnTo>
                    <a:pt x="19" y="167"/>
                  </a:lnTo>
                  <a:lnTo>
                    <a:pt x="27" y="158"/>
                  </a:lnTo>
                  <a:lnTo>
                    <a:pt x="29" y="153"/>
                  </a:lnTo>
                  <a:lnTo>
                    <a:pt x="33" y="146"/>
                  </a:lnTo>
                  <a:lnTo>
                    <a:pt x="36" y="138"/>
                  </a:lnTo>
                  <a:lnTo>
                    <a:pt x="40" y="130"/>
                  </a:lnTo>
                  <a:lnTo>
                    <a:pt x="44" y="121"/>
                  </a:lnTo>
                  <a:lnTo>
                    <a:pt x="50" y="113"/>
                  </a:lnTo>
                  <a:lnTo>
                    <a:pt x="56" y="105"/>
                  </a:lnTo>
                  <a:lnTo>
                    <a:pt x="63" y="98"/>
                  </a:lnTo>
                  <a:lnTo>
                    <a:pt x="71" y="91"/>
                  </a:lnTo>
                  <a:lnTo>
                    <a:pt x="80" y="82"/>
                  </a:lnTo>
                  <a:lnTo>
                    <a:pt x="89" y="71"/>
                  </a:lnTo>
                  <a:lnTo>
                    <a:pt x="99" y="60"/>
                  </a:lnTo>
                  <a:lnTo>
                    <a:pt x="109" y="48"/>
                  </a:lnTo>
                  <a:lnTo>
                    <a:pt x="117" y="38"/>
                  </a:lnTo>
                  <a:lnTo>
                    <a:pt x="124" y="29"/>
                  </a:lnTo>
                  <a:lnTo>
                    <a:pt x="127" y="22"/>
                  </a:lnTo>
                  <a:lnTo>
                    <a:pt x="132" y="11"/>
                  </a:lnTo>
                  <a:lnTo>
                    <a:pt x="134" y="4"/>
                  </a:lnTo>
                  <a:lnTo>
                    <a:pt x="136" y="1"/>
                  </a:lnTo>
                  <a:lnTo>
                    <a:pt x="136" y="0"/>
                  </a:lnTo>
                  <a:lnTo>
                    <a:pt x="160" y="0"/>
                  </a:lnTo>
                  <a:close/>
                </a:path>
              </a:pathLst>
            </a:custGeom>
            <a:solidFill>
              <a:srgbClr val="D8EAEA"/>
            </a:solidFill>
            <a:ln w="9525">
              <a:noFill/>
              <a:round/>
              <a:headEnd/>
              <a:tailEnd/>
            </a:ln>
          </p:spPr>
          <p:txBody>
            <a:bodyPr/>
            <a:lstStyle/>
            <a:p>
              <a:endParaRPr lang="en-US"/>
            </a:p>
          </p:txBody>
        </p:sp>
        <p:sp>
          <p:nvSpPr>
            <p:cNvPr id="65548" name="Freeform 11"/>
            <p:cNvSpPr>
              <a:spLocks/>
            </p:cNvSpPr>
            <p:nvPr/>
          </p:nvSpPr>
          <p:spPr bwMode="auto">
            <a:xfrm>
              <a:off x="4200" y="2877"/>
              <a:ext cx="191" cy="88"/>
            </a:xfrm>
            <a:custGeom>
              <a:avLst/>
              <a:gdLst>
                <a:gd name="T0" fmla="*/ 190 w 382"/>
                <a:gd name="T1" fmla="*/ 37 h 176"/>
                <a:gd name="T2" fmla="*/ 191 w 382"/>
                <a:gd name="T3" fmla="*/ 29 h 176"/>
                <a:gd name="T4" fmla="*/ 189 w 382"/>
                <a:gd name="T5" fmla="*/ 25 h 176"/>
                <a:gd name="T6" fmla="*/ 183 w 382"/>
                <a:gd name="T7" fmla="*/ 21 h 176"/>
                <a:gd name="T8" fmla="*/ 177 w 382"/>
                <a:gd name="T9" fmla="*/ 17 h 176"/>
                <a:gd name="T10" fmla="*/ 171 w 382"/>
                <a:gd name="T11" fmla="*/ 14 h 176"/>
                <a:gd name="T12" fmla="*/ 165 w 382"/>
                <a:gd name="T13" fmla="*/ 14 h 176"/>
                <a:gd name="T14" fmla="*/ 160 w 382"/>
                <a:gd name="T15" fmla="*/ 14 h 176"/>
                <a:gd name="T16" fmla="*/ 152 w 382"/>
                <a:gd name="T17" fmla="*/ 14 h 176"/>
                <a:gd name="T18" fmla="*/ 143 w 382"/>
                <a:gd name="T19" fmla="*/ 12 h 176"/>
                <a:gd name="T20" fmla="*/ 129 w 382"/>
                <a:gd name="T21" fmla="*/ 10 h 176"/>
                <a:gd name="T22" fmla="*/ 115 w 382"/>
                <a:gd name="T23" fmla="*/ 7 h 176"/>
                <a:gd name="T24" fmla="*/ 103 w 382"/>
                <a:gd name="T25" fmla="*/ 5 h 176"/>
                <a:gd name="T26" fmla="*/ 92 w 382"/>
                <a:gd name="T27" fmla="*/ 3 h 176"/>
                <a:gd name="T28" fmla="*/ 80 w 382"/>
                <a:gd name="T29" fmla="*/ 1 h 176"/>
                <a:gd name="T30" fmla="*/ 60 w 382"/>
                <a:gd name="T31" fmla="*/ 0 h 176"/>
                <a:gd name="T32" fmla="*/ 40 w 382"/>
                <a:gd name="T33" fmla="*/ 0 h 176"/>
                <a:gd name="T34" fmla="*/ 25 w 382"/>
                <a:gd name="T35" fmla="*/ 0 h 176"/>
                <a:gd name="T36" fmla="*/ 20 w 382"/>
                <a:gd name="T37" fmla="*/ 2 h 176"/>
                <a:gd name="T38" fmla="*/ 11 w 382"/>
                <a:gd name="T39" fmla="*/ 8 h 176"/>
                <a:gd name="T40" fmla="*/ 3 w 382"/>
                <a:gd name="T41" fmla="*/ 14 h 176"/>
                <a:gd name="T42" fmla="*/ 0 w 382"/>
                <a:gd name="T43" fmla="*/ 22 h 176"/>
                <a:gd name="T44" fmla="*/ 3 w 382"/>
                <a:gd name="T45" fmla="*/ 22 h 176"/>
                <a:gd name="T46" fmla="*/ 9 w 382"/>
                <a:gd name="T47" fmla="*/ 18 h 176"/>
                <a:gd name="T48" fmla="*/ 16 w 382"/>
                <a:gd name="T49" fmla="*/ 14 h 176"/>
                <a:gd name="T50" fmla="*/ 23 w 382"/>
                <a:gd name="T51" fmla="*/ 11 h 176"/>
                <a:gd name="T52" fmla="*/ 26 w 382"/>
                <a:gd name="T53" fmla="*/ 7 h 176"/>
                <a:gd name="T54" fmla="*/ 29 w 382"/>
                <a:gd name="T55" fmla="*/ 11 h 176"/>
                <a:gd name="T56" fmla="*/ 27 w 382"/>
                <a:gd name="T57" fmla="*/ 18 h 176"/>
                <a:gd name="T58" fmla="*/ 27 w 382"/>
                <a:gd name="T59" fmla="*/ 23 h 176"/>
                <a:gd name="T60" fmla="*/ 37 w 382"/>
                <a:gd name="T61" fmla="*/ 27 h 176"/>
                <a:gd name="T62" fmla="*/ 49 w 382"/>
                <a:gd name="T63" fmla="*/ 33 h 176"/>
                <a:gd name="T64" fmla="*/ 65 w 382"/>
                <a:gd name="T65" fmla="*/ 41 h 176"/>
                <a:gd name="T66" fmla="*/ 81 w 382"/>
                <a:gd name="T67" fmla="*/ 45 h 176"/>
                <a:gd name="T68" fmla="*/ 97 w 382"/>
                <a:gd name="T69" fmla="*/ 48 h 176"/>
                <a:gd name="T70" fmla="*/ 117 w 382"/>
                <a:gd name="T71" fmla="*/ 45 h 176"/>
                <a:gd name="T72" fmla="*/ 136 w 382"/>
                <a:gd name="T73" fmla="*/ 42 h 176"/>
                <a:gd name="T74" fmla="*/ 149 w 382"/>
                <a:gd name="T75" fmla="*/ 39 h 176"/>
                <a:gd name="T76" fmla="*/ 155 w 382"/>
                <a:gd name="T77" fmla="*/ 37 h 176"/>
                <a:gd name="T78" fmla="*/ 160 w 382"/>
                <a:gd name="T79" fmla="*/ 36 h 176"/>
                <a:gd name="T80" fmla="*/ 167 w 382"/>
                <a:gd name="T81" fmla="*/ 35 h 176"/>
                <a:gd name="T82" fmla="*/ 173 w 382"/>
                <a:gd name="T83" fmla="*/ 36 h 176"/>
                <a:gd name="T84" fmla="*/ 180 w 382"/>
                <a:gd name="T85" fmla="*/ 38 h 176"/>
                <a:gd name="T86" fmla="*/ 185 w 382"/>
                <a:gd name="T87" fmla="*/ 41 h 176"/>
                <a:gd name="T88" fmla="*/ 167 w 382"/>
                <a:gd name="T89" fmla="*/ 63 h 176"/>
                <a:gd name="T90" fmla="*/ 170 w 382"/>
                <a:gd name="T91" fmla="*/ 66 h 176"/>
                <a:gd name="T92" fmla="*/ 176 w 382"/>
                <a:gd name="T93" fmla="*/ 68 h 176"/>
                <a:gd name="T94" fmla="*/ 180 w 382"/>
                <a:gd name="T95" fmla="*/ 69 h 176"/>
                <a:gd name="T96" fmla="*/ 177 w 382"/>
                <a:gd name="T97" fmla="*/ 73 h 176"/>
                <a:gd name="T98" fmla="*/ 171 w 382"/>
                <a:gd name="T99" fmla="*/ 76 h 176"/>
                <a:gd name="T100" fmla="*/ 162 w 382"/>
                <a:gd name="T101" fmla="*/ 82 h 176"/>
                <a:gd name="T102" fmla="*/ 153 w 382"/>
                <a:gd name="T103" fmla="*/ 86 h 176"/>
                <a:gd name="T104" fmla="*/ 149 w 382"/>
                <a:gd name="T105" fmla="*/ 88 h 176"/>
                <a:gd name="T106" fmla="*/ 152 w 382"/>
                <a:gd name="T107" fmla="*/ 88 h 176"/>
                <a:gd name="T108" fmla="*/ 159 w 382"/>
                <a:gd name="T109" fmla="*/ 87 h 176"/>
                <a:gd name="T110" fmla="*/ 168 w 382"/>
                <a:gd name="T111" fmla="*/ 84 h 176"/>
                <a:gd name="T112" fmla="*/ 175 w 382"/>
                <a:gd name="T113" fmla="*/ 81 h 176"/>
                <a:gd name="T114" fmla="*/ 186 w 382"/>
                <a:gd name="T115" fmla="*/ 74 h 176"/>
                <a:gd name="T116" fmla="*/ 188 w 382"/>
                <a:gd name="T117" fmla="*/ 67 h 176"/>
                <a:gd name="T118" fmla="*/ 182 w 382"/>
                <a:gd name="T119" fmla="*/ 63 h 176"/>
                <a:gd name="T120" fmla="*/ 179 w 382"/>
                <a:gd name="T121" fmla="*/ 61 h 176"/>
                <a:gd name="T122" fmla="*/ 188 w 382"/>
                <a:gd name="T123" fmla="*/ 40 h 1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82"/>
                <a:gd name="T187" fmla="*/ 0 h 176"/>
                <a:gd name="T188" fmla="*/ 382 w 382"/>
                <a:gd name="T189" fmla="*/ 176 h 1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82" h="176">
                  <a:moveTo>
                    <a:pt x="376" y="80"/>
                  </a:moveTo>
                  <a:lnTo>
                    <a:pt x="379" y="74"/>
                  </a:lnTo>
                  <a:lnTo>
                    <a:pt x="381" y="66"/>
                  </a:lnTo>
                  <a:lnTo>
                    <a:pt x="382" y="59"/>
                  </a:lnTo>
                  <a:lnTo>
                    <a:pt x="380" y="53"/>
                  </a:lnTo>
                  <a:lnTo>
                    <a:pt x="377" y="50"/>
                  </a:lnTo>
                  <a:lnTo>
                    <a:pt x="372" y="46"/>
                  </a:lnTo>
                  <a:lnTo>
                    <a:pt x="366" y="42"/>
                  </a:lnTo>
                  <a:lnTo>
                    <a:pt x="361" y="38"/>
                  </a:lnTo>
                  <a:lnTo>
                    <a:pt x="354" y="34"/>
                  </a:lnTo>
                  <a:lnTo>
                    <a:pt x="347" y="31"/>
                  </a:lnTo>
                  <a:lnTo>
                    <a:pt x="341" y="29"/>
                  </a:lnTo>
                  <a:lnTo>
                    <a:pt x="335" y="28"/>
                  </a:lnTo>
                  <a:lnTo>
                    <a:pt x="329" y="28"/>
                  </a:lnTo>
                  <a:lnTo>
                    <a:pt x="325" y="28"/>
                  </a:lnTo>
                  <a:lnTo>
                    <a:pt x="319" y="28"/>
                  </a:lnTo>
                  <a:lnTo>
                    <a:pt x="312" y="28"/>
                  </a:lnTo>
                  <a:lnTo>
                    <a:pt x="304" y="28"/>
                  </a:lnTo>
                  <a:lnTo>
                    <a:pt x="296" y="27"/>
                  </a:lnTo>
                  <a:lnTo>
                    <a:pt x="285" y="24"/>
                  </a:lnTo>
                  <a:lnTo>
                    <a:pt x="272" y="22"/>
                  </a:lnTo>
                  <a:lnTo>
                    <a:pt x="258" y="20"/>
                  </a:lnTo>
                  <a:lnTo>
                    <a:pt x="244" y="17"/>
                  </a:lnTo>
                  <a:lnTo>
                    <a:pt x="230" y="14"/>
                  </a:lnTo>
                  <a:lnTo>
                    <a:pt x="219" y="12"/>
                  </a:lnTo>
                  <a:lnTo>
                    <a:pt x="206" y="9"/>
                  </a:lnTo>
                  <a:lnTo>
                    <a:pt x="195" y="7"/>
                  </a:lnTo>
                  <a:lnTo>
                    <a:pt x="183" y="6"/>
                  </a:lnTo>
                  <a:lnTo>
                    <a:pt x="173" y="4"/>
                  </a:lnTo>
                  <a:lnTo>
                    <a:pt x="159" y="2"/>
                  </a:lnTo>
                  <a:lnTo>
                    <a:pt x="142" y="1"/>
                  </a:lnTo>
                  <a:lnTo>
                    <a:pt x="121" y="0"/>
                  </a:lnTo>
                  <a:lnTo>
                    <a:pt x="100" y="0"/>
                  </a:lnTo>
                  <a:lnTo>
                    <a:pt x="79" y="0"/>
                  </a:lnTo>
                  <a:lnTo>
                    <a:pt x="63" y="0"/>
                  </a:lnTo>
                  <a:lnTo>
                    <a:pt x="51" y="0"/>
                  </a:lnTo>
                  <a:lnTo>
                    <a:pt x="44" y="1"/>
                  </a:lnTo>
                  <a:lnTo>
                    <a:pt x="40" y="4"/>
                  </a:lnTo>
                  <a:lnTo>
                    <a:pt x="32" y="9"/>
                  </a:lnTo>
                  <a:lnTo>
                    <a:pt x="22" y="16"/>
                  </a:lnTo>
                  <a:lnTo>
                    <a:pt x="13" y="22"/>
                  </a:lnTo>
                  <a:lnTo>
                    <a:pt x="6" y="29"/>
                  </a:lnTo>
                  <a:lnTo>
                    <a:pt x="1" y="37"/>
                  </a:lnTo>
                  <a:lnTo>
                    <a:pt x="0" y="43"/>
                  </a:lnTo>
                  <a:lnTo>
                    <a:pt x="2" y="44"/>
                  </a:lnTo>
                  <a:lnTo>
                    <a:pt x="6" y="43"/>
                  </a:lnTo>
                  <a:lnTo>
                    <a:pt x="11" y="39"/>
                  </a:lnTo>
                  <a:lnTo>
                    <a:pt x="18" y="36"/>
                  </a:lnTo>
                  <a:lnTo>
                    <a:pt x="25" y="32"/>
                  </a:lnTo>
                  <a:lnTo>
                    <a:pt x="32" y="28"/>
                  </a:lnTo>
                  <a:lnTo>
                    <a:pt x="39" y="24"/>
                  </a:lnTo>
                  <a:lnTo>
                    <a:pt x="45" y="21"/>
                  </a:lnTo>
                  <a:lnTo>
                    <a:pt x="48" y="17"/>
                  </a:lnTo>
                  <a:lnTo>
                    <a:pt x="53" y="15"/>
                  </a:lnTo>
                  <a:lnTo>
                    <a:pt x="56" y="19"/>
                  </a:lnTo>
                  <a:lnTo>
                    <a:pt x="58" y="23"/>
                  </a:lnTo>
                  <a:lnTo>
                    <a:pt x="58" y="30"/>
                  </a:lnTo>
                  <a:lnTo>
                    <a:pt x="55" y="36"/>
                  </a:lnTo>
                  <a:lnTo>
                    <a:pt x="53" y="42"/>
                  </a:lnTo>
                  <a:lnTo>
                    <a:pt x="54" y="46"/>
                  </a:lnTo>
                  <a:lnTo>
                    <a:pt x="64" y="51"/>
                  </a:lnTo>
                  <a:lnTo>
                    <a:pt x="74" y="54"/>
                  </a:lnTo>
                  <a:lnTo>
                    <a:pt x="85" y="59"/>
                  </a:lnTo>
                  <a:lnTo>
                    <a:pt x="99" y="66"/>
                  </a:lnTo>
                  <a:lnTo>
                    <a:pt x="114" y="73"/>
                  </a:lnTo>
                  <a:lnTo>
                    <a:pt x="130" y="81"/>
                  </a:lnTo>
                  <a:lnTo>
                    <a:pt x="146" y="87"/>
                  </a:lnTo>
                  <a:lnTo>
                    <a:pt x="162" y="91"/>
                  </a:lnTo>
                  <a:lnTo>
                    <a:pt x="177" y="95"/>
                  </a:lnTo>
                  <a:lnTo>
                    <a:pt x="195" y="96"/>
                  </a:lnTo>
                  <a:lnTo>
                    <a:pt x="213" y="95"/>
                  </a:lnTo>
                  <a:lnTo>
                    <a:pt x="234" y="91"/>
                  </a:lnTo>
                  <a:lnTo>
                    <a:pt x="253" y="88"/>
                  </a:lnTo>
                  <a:lnTo>
                    <a:pt x="271" y="84"/>
                  </a:lnTo>
                  <a:lnTo>
                    <a:pt x="287" y="81"/>
                  </a:lnTo>
                  <a:lnTo>
                    <a:pt x="298" y="77"/>
                  </a:lnTo>
                  <a:lnTo>
                    <a:pt x="305" y="75"/>
                  </a:lnTo>
                  <a:lnTo>
                    <a:pt x="310" y="74"/>
                  </a:lnTo>
                  <a:lnTo>
                    <a:pt x="314" y="72"/>
                  </a:lnTo>
                  <a:lnTo>
                    <a:pt x="320" y="72"/>
                  </a:lnTo>
                  <a:lnTo>
                    <a:pt x="327" y="70"/>
                  </a:lnTo>
                  <a:lnTo>
                    <a:pt x="333" y="70"/>
                  </a:lnTo>
                  <a:lnTo>
                    <a:pt x="340" y="70"/>
                  </a:lnTo>
                  <a:lnTo>
                    <a:pt x="346" y="72"/>
                  </a:lnTo>
                  <a:lnTo>
                    <a:pt x="351" y="73"/>
                  </a:lnTo>
                  <a:lnTo>
                    <a:pt x="359" y="76"/>
                  </a:lnTo>
                  <a:lnTo>
                    <a:pt x="365" y="79"/>
                  </a:lnTo>
                  <a:lnTo>
                    <a:pt x="370" y="82"/>
                  </a:lnTo>
                  <a:lnTo>
                    <a:pt x="372" y="84"/>
                  </a:lnTo>
                  <a:lnTo>
                    <a:pt x="333" y="126"/>
                  </a:lnTo>
                  <a:lnTo>
                    <a:pt x="335" y="128"/>
                  </a:lnTo>
                  <a:lnTo>
                    <a:pt x="340" y="132"/>
                  </a:lnTo>
                  <a:lnTo>
                    <a:pt x="346" y="135"/>
                  </a:lnTo>
                  <a:lnTo>
                    <a:pt x="351" y="135"/>
                  </a:lnTo>
                  <a:lnTo>
                    <a:pt x="357" y="135"/>
                  </a:lnTo>
                  <a:lnTo>
                    <a:pt x="359" y="137"/>
                  </a:lnTo>
                  <a:lnTo>
                    <a:pt x="358" y="141"/>
                  </a:lnTo>
                  <a:lnTo>
                    <a:pt x="354" y="145"/>
                  </a:lnTo>
                  <a:lnTo>
                    <a:pt x="349" y="148"/>
                  </a:lnTo>
                  <a:lnTo>
                    <a:pt x="341" y="152"/>
                  </a:lnTo>
                  <a:lnTo>
                    <a:pt x="332" y="157"/>
                  </a:lnTo>
                  <a:lnTo>
                    <a:pt x="323" y="163"/>
                  </a:lnTo>
                  <a:lnTo>
                    <a:pt x="312" y="168"/>
                  </a:lnTo>
                  <a:lnTo>
                    <a:pt x="305" y="172"/>
                  </a:lnTo>
                  <a:lnTo>
                    <a:pt x="299" y="175"/>
                  </a:lnTo>
                  <a:lnTo>
                    <a:pt x="297" y="176"/>
                  </a:lnTo>
                  <a:lnTo>
                    <a:pt x="298" y="176"/>
                  </a:lnTo>
                  <a:lnTo>
                    <a:pt x="303" y="175"/>
                  </a:lnTo>
                  <a:lnTo>
                    <a:pt x="310" y="174"/>
                  </a:lnTo>
                  <a:lnTo>
                    <a:pt x="318" y="173"/>
                  </a:lnTo>
                  <a:lnTo>
                    <a:pt x="326" y="171"/>
                  </a:lnTo>
                  <a:lnTo>
                    <a:pt x="335" y="168"/>
                  </a:lnTo>
                  <a:lnTo>
                    <a:pt x="343" y="165"/>
                  </a:lnTo>
                  <a:lnTo>
                    <a:pt x="349" y="161"/>
                  </a:lnTo>
                  <a:lnTo>
                    <a:pt x="361" y="155"/>
                  </a:lnTo>
                  <a:lnTo>
                    <a:pt x="371" y="147"/>
                  </a:lnTo>
                  <a:lnTo>
                    <a:pt x="377" y="138"/>
                  </a:lnTo>
                  <a:lnTo>
                    <a:pt x="376" y="133"/>
                  </a:lnTo>
                  <a:lnTo>
                    <a:pt x="370" y="128"/>
                  </a:lnTo>
                  <a:lnTo>
                    <a:pt x="364" y="126"/>
                  </a:lnTo>
                  <a:lnTo>
                    <a:pt x="359" y="123"/>
                  </a:lnTo>
                  <a:lnTo>
                    <a:pt x="357" y="123"/>
                  </a:lnTo>
                  <a:lnTo>
                    <a:pt x="378" y="77"/>
                  </a:lnTo>
                  <a:lnTo>
                    <a:pt x="376" y="80"/>
                  </a:lnTo>
                  <a:close/>
                </a:path>
              </a:pathLst>
            </a:custGeom>
            <a:solidFill>
              <a:srgbClr val="D8EAEA"/>
            </a:solidFill>
            <a:ln w="9525">
              <a:noFill/>
              <a:round/>
              <a:headEnd/>
              <a:tailEnd/>
            </a:ln>
          </p:spPr>
          <p:txBody>
            <a:bodyPr/>
            <a:lstStyle/>
            <a:p>
              <a:endParaRPr lang="en-US"/>
            </a:p>
          </p:txBody>
        </p:sp>
        <p:sp>
          <p:nvSpPr>
            <p:cNvPr id="65549" name="Freeform 12"/>
            <p:cNvSpPr>
              <a:spLocks/>
            </p:cNvSpPr>
            <p:nvPr/>
          </p:nvSpPr>
          <p:spPr bwMode="auto">
            <a:xfrm>
              <a:off x="4345" y="2965"/>
              <a:ext cx="40" cy="10"/>
            </a:xfrm>
            <a:custGeom>
              <a:avLst/>
              <a:gdLst>
                <a:gd name="T0" fmla="*/ 0 w 81"/>
                <a:gd name="T1" fmla="*/ 2 h 21"/>
                <a:gd name="T2" fmla="*/ 0 w 81"/>
                <a:gd name="T3" fmla="*/ 2 h 21"/>
                <a:gd name="T4" fmla="*/ 1 w 81"/>
                <a:gd name="T5" fmla="*/ 3 h 21"/>
                <a:gd name="T6" fmla="*/ 3 w 81"/>
                <a:gd name="T7" fmla="*/ 3 h 21"/>
                <a:gd name="T8" fmla="*/ 5 w 81"/>
                <a:gd name="T9" fmla="*/ 4 h 21"/>
                <a:gd name="T10" fmla="*/ 8 w 81"/>
                <a:gd name="T11" fmla="*/ 5 h 21"/>
                <a:gd name="T12" fmla="*/ 11 w 81"/>
                <a:gd name="T13" fmla="*/ 5 h 21"/>
                <a:gd name="T14" fmla="*/ 15 w 81"/>
                <a:gd name="T15" fmla="*/ 5 h 21"/>
                <a:gd name="T16" fmla="*/ 20 w 81"/>
                <a:gd name="T17" fmla="*/ 5 h 21"/>
                <a:gd name="T18" fmla="*/ 25 w 81"/>
                <a:gd name="T19" fmla="*/ 4 h 21"/>
                <a:gd name="T20" fmla="*/ 29 w 81"/>
                <a:gd name="T21" fmla="*/ 3 h 21"/>
                <a:gd name="T22" fmla="*/ 32 w 81"/>
                <a:gd name="T23" fmla="*/ 3 h 21"/>
                <a:gd name="T24" fmla="*/ 35 w 81"/>
                <a:gd name="T25" fmla="*/ 2 h 21"/>
                <a:gd name="T26" fmla="*/ 37 w 81"/>
                <a:gd name="T27" fmla="*/ 1 h 21"/>
                <a:gd name="T28" fmla="*/ 39 w 81"/>
                <a:gd name="T29" fmla="*/ 1 h 21"/>
                <a:gd name="T30" fmla="*/ 40 w 81"/>
                <a:gd name="T31" fmla="*/ 0 h 21"/>
                <a:gd name="T32" fmla="*/ 40 w 81"/>
                <a:gd name="T33" fmla="*/ 0 h 21"/>
                <a:gd name="T34" fmla="*/ 39 w 81"/>
                <a:gd name="T35" fmla="*/ 7 h 21"/>
                <a:gd name="T36" fmla="*/ 38 w 81"/>
                <a:gd name="T37" fmla="*/ 7 h 21"/>
                <a:gd name="T38" fmla="*/ 36 w 81"/>
                <a:gd name="T39" fmla="*/ 8 h 21"/>
                <a:gd name="T40" fmla="*/ 33 w 81"/>
                <a:gd name="T41" fmla="*/ 9 h 21"/>
                <a:gd name="T42" fmla="*/ 29 w 81"/>
                <a:gd name="T43" fmla="*/ 10 h 21"/>
                <a:gd name="T44" fmla="*/ 24 w 81"/>
                <a:gd name="T45" fmla="*/ 10 h 21"/>
                <a:gd name="T46" fmla="*/ 19 w 81"/>
                <a:gd name="T47" fmla="*/ 10 h 21"/>
                <a:gd name="T48" fmla="*/ 15 w 81"/>
                <a:gd name="T49" fmla="*/ 10 h 21"/>
                <a:gd name="T50" fmla="*/ 11 w 81"/>
                <a:gd name="T51" fmla="*/ 9 h 21"/>
                <a:gd name="T52" fmla="*/ 4 w 81"/>
                <a:gd name="T53" fmla="*/ 7 h 21"/>
                <a:gd name="T54" fmla="*/ 1 w 81"/>
                <a:gd name="T55" fmla="*/ 5 h 21"/>
                <a:gd name="T56" fmla="*/ 0 w 81"/>
                <a:gd name="T57" fmla="*/ 3 h 21"/>
                <a:gd name="T58" fmla="*/ 0 w 81"/>
                <a:gd name="T59" fmla="*/ 2 h 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1"/>
                <a:gd name="T91" fmla="*/ 0 h 21"/>
                <a:gd name="T92" fmla="*/ 81 w 81"/>
                <a:gd name="T93" fmla="*/ 21 h 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1" h="21">
                  <a:moveTo>
                    <a:pt x="0" y="5"/>
                  </a:moveTo>
                  <a:lnTo>
                    <a:pt x="1" y="5"/>
                  </a:lnTo>
                  <a:lnTo>
                    <a:pt x="3" y="6"/>
                  </a:lnTo>
                  <a:lnTo>
                    <a:pt x="6" y="7"/>
                  </a:lnTo>
                  <a:lnTo>
                    <a:pt x="11" y="9"/>
                  </a:lnTo>
                  <a:lnTo>
                    <a:pt x="16" y="10"/>
                  </a:lnTo>
                  <a:lnTo>
                    <a:pt x="23" y="10"/>
                  </a:lnTo>
                  <a:lnTo>
                    <a:pt x="31" y="10"/>
                  </a:lnTo>
                  <a:lnTo>
                    <a:pt x="41" y="10"/>
                  </a:lnTo>
                  <a:lnTo>
                    <a:pt x="50" y="9"/>
                  </a:lnTo>
                  <a:lnTo>
                    <a:pt x="58" y="7"/>
                  </a:lnTo>
                  <a:lnTo>
                    <a:pt x="65" y="6"/>
                  </a:lnTo>
                  <a:lnTo>
                    <a:pt x="71" y="4"/>
                  </a:lnTo>
                  <a:lnTo>
                    <a:pt x="75" y="3"/>
                  </a:lnTo>
                  <a:lnTo>
                    <a:pt x="79" y="2"/>
                  </a:lnTo>
                  <a:lnTo>
                    <a:pt x="80" y="0"/>
                  </a:lnTo>
                  <a:lnTo>
                    <a:pt x="81" y="0"/>
                  </a:lnTo>
                  <a:lnTo>
                    <a:pt x="79" y="14"/>
                  </a:lnTo>
                  <a:lnTo>
                    <a:pt x="77" y="14"/>
                  </a:lnTo>
                  <a:lnTo>
                    <a:pt x="73" y="17"/>
                  </a:lnTo>
                  <a:lnTo>
                    <a:pt x="66" y="18"/>
                  </a:lnTo>
                  <a:lnTo>
                    <a:pt x="58" y="20"/>
                  </a:lnTo>
                  <a:lnTo>
                    <a:pt x="49" y="21"/>
                  </a:lnTo>
                  <a:lnTo>
                    <a:pt x="39" y="21"/>
                  </a:lnTo>
                  <a:lnTo>
                    <a:pt x="30" y="21"/>
                  </a:lnTo>
                  <a:lnTo>
                    <a:pt x="22" y="19"/>
                  </a:lnTo>
                  <a:lnTo>
                    <a:pt x="9" y="14"/>
                  </a:lnTo>
                  <a:lnTo>
                    <a:pt x="3" y="10"/>
                  </a:lnTo>
                  <a:lnTo>
                    <a:pt x="0" y="6"/>
                  </a:lnTo>
                  <a:lnTo>
                    <a:pt x="0" y="5"/>
                  </a:lnTo>
                  <a:close/>
                </a:path>
              </a:pathLst>
            </a:custGeom>
            <a:solidFill>
              <a:srgbClr val="D8EAEA"/>
            </a:solidFill>
            <a:ln w="9525">
              <a:noFill/>
              <a:round/>
              <a:headEnd/>
              <a:tailEnd/>
            </a:ln>
          </p:spPr>
          <p:txBody>
            <a:bodyPr/>
            <a:lstStyle/>
            <a:p>
              <a:endParaRPr lang="en-US"/>
            </a:p>
          </p:txBody>
        </p:sp>
        <p:sp>
          <p:nvSpPr>
            <p:cNvPr id="65550" name="Freeform 13"/>
            <p:cNvSpPr>
              <a:spLocks/>
            </p:cNvSpPr>
            <p:nvPr/>
          </p:nvSpPr>
          <p:spPr bwMode="auto">
            <a:xfrm>
              <a:off x="4363" y="2986"/>
              <a:ext cx="30" cy="154"/>
            </a:xfrm>
            <a:custGeom>
              <a:avLst/>
              <a:gdLst>
                <a:gd name="T0" fmla="*/ 22 w 60"/>
                <a:gd name="T1" fmla="*/ 0 h 308"/>
                <a:gd name="T2" fmla="*/ 22 w 60"/>
                <a:gd name="T3" fmla="*/ 6 h 308"/>
                <a:gd name="T4" fmla="*/ 23 w 60"/>
                <a:gd name="T5" fmla="*/ 21 h 308"/>
                <a:gd name="T6" fmla="*/ 23 w 60"/>
                <a:gd name="T7" fmla="*/ 41 h 308"/>
                <a:gd name="T8" fmla="*/ 22 w 60"/>
                <a:gd name="T9" fmla="*/ 63 h 308"/>
                <a:gd name="T10" fmla="*/ 21 w 60"/>
                <a:gd name="T11" fmla="*/ 85 h 308"/>
                <a:gd name="T12" fmla="*/ 22 w 60"/>
                <a:gd name="T13" fmla="*/ 107 h 308"/>
                <a:gd name="T14" fmla="*/ 23 w 60"/>
                <a:gd name="T15" fmla="*/ 125 h 308"/>
                <a:gd name="T16" fmla="*/ 24 w 60"/>
                <a:gd name="T17" fmla="*/ 135 h 308"/>
                <a:gd name="T18" fmla="*/ 26 w 60"/>
                <a:gd name="T19" fmla="*/ 140 h 308"/>
                <a:gd name="T20" fmla="*/ 27 w 60"/>
                <a:gd name="T21" fmla="*/ 144 h 308"/>
                <a:gd name="T22" fmla="*/ 30 w 60"/>
                <a:gd name="T23" fmla="*/ 147 h 308"/>
                <a:gd name="T24" fmla="*/ 30 w 60"/>
                <a:gd name="T25" fmla="*/ 148 h 308"/>
                <a:gd name="T26" fmla="*/ 29 w 60"/>
                <a:gd name="T27" fmla="*/ 149 h 308"/>
                <a:gd name="T28" fmla="*/ 27 w 60"/>
                <a:gd name="T29" fmla="*/ 151 h 308"/>
                <a:gd name="T30" fmla="*/ 23 w 60"/>
                <a:gd name="T31" fmla="*/ 154 h 308"/>
                <a:gd name="T32" fmla="*/ 19 w 60"/>
                <a:gd name="T33" fmla="*/ 154 h 308"/>
                <a:gd name="T34" fmla="*/ 15 w 60"/>
                <a:gd name="T35" fmla="*/ 152 h 308"/>
                <a:gd name="T36" fmla="*/ 11 w 60"/>
                <a:gd name="T37" fmla="*/ 150 h 308"/>
                <a:gd name="T38" fmla="*/ 9 w 60"/>
                <a:gd name="T39" fmla="*/ 146 h 308"/>
                <a:gd name="T40" fmla="*/ 8 w 60"/>
                <a:gd name="T41" fmla="*/ 142 h 308"/>
                <a:gd name="T42" fmla="*/ 9 w 60"/>
                <a:gd name="T43" fmla="*/ 131 h 308"/>
                <a:gd name="T44" fmla="*/ 11 w 60"/>
                <a:gd name="T45" fmla="*/ 111 h 308"/>
                <a:gd name="T46" fmla="*/ 11 w 60"/>
                <a:gd name="T47" fmla="*/ 89 h 308"/>
                <a:gd name="T48" fmla="*/ 9 w 60"/>
                <a:gd name="T49" fmla="*/ 71 h 308"/>
                <a:gd name="T50" fmla="*/ 5 w 60"/>
                <a:gd name="T51" fmla="*/ 57 h 308"/>
                <a:gd name="T52" fmla="*/ 2 w 60"/>
                <a:gd name="T53" fmla="*/ 45 h 308"/>
                <a:gd name="T54" fmla="*/ 0 w 60"/>
                <a:gd name="T55" fmla="*/ 34 h 308"/>
                <a:gd name="T56" fmla="*/ 1 w 60"/>
                <a:gd name="T57" fmla="*/ 22 h 308"/>
                <a:gd name="T58" fmla="*/ 3 w 60"/>
                <a:gd name="T59" fmla="*/ 12 h 308"/>
                <a:gd name="T60" fmla="*/ 4 w 60"/>
                <a:gd name="T61" fmla="*/ 6 h 308"/>
                <a:gd name="T62" fmla="*/ 5 w 60"/>
                <a:gd name="T63" fmla="*/ 3 h 308"/>
                <a:gd name="T64" fmla="*/ 5 w 60"/>
                <a:gd name="T65" fmla="*/ 2 h 308"/>
                <a:gd name="T66" fmla="*/ 7 w 60"/>
                <a:gd name="T67" fmla="*/ 3 h 308"/>
                <a:gd name="T68" fmla="*/ 12 w 60"/>
                <a:gd name="T69" fmla="*/ 3 h 308"/>
                <a:gd name="T70" fmla="*/ 18 w 60"/>
                <a:gd name="T71" fmla="*/ 2 h 308"/>
                <a:gd name="T72" fmla="*/ 22 w 60"/>
                <a:gd name="T73" fmla="*/ 0 h 30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0"/>
                <a:gd name="T112" fmla="*/ 0 h 308"/>
                <a:gd name="T113" fmla="*/ 60 w 60"/>
                <a:gd name="T114" fmla="*/ 308 h 30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0" h="308">
                  <a:moveTo>
                    <a:pt x="43" y="0"/>
                  </a:moveTo>
                  <a:lnTo>
                    <a:pt x="44" y="12"/>
                  </a:lnTo>
                  <a:lnTo>
                    <a:pt x="45" y="42"/>
                  </a:lnTo>
                  <a:lnTo>
                    <a:pt x="45" y="82"/>
                  </a:lnTo>
                  <a:lnTo>
                    <a:pt x="43" y="126"/>
                  </a:lnTo>
                  <a:lnTo>
                    <a:pt x="41" y="171"/>
                  </a:lnTo>
                  <a:lnTo>
                    <a:pt x="43" y="215"/>
                  </a:lnTo>
                  <a:lnTo>
                    <a:pt x="45" y="250"/>
                  </a:lnTo>
                  <a:lnTo>
                    <a:pt x="47" y="270"/>
                  </a:lnTo>
                  <a:lnTo>
                    <a:pt x="51" y="279"/>
                  </a:lnTo>
                  <a:lnTo>
                    <a:pt x="54" y="287"/>
                  </a:lnTo>
                  <a:lnTo>
                    <a:pt x="59" y="293"/>
                  </a:lnTo>
                  <a:lnTo>
                    <a:pt x="60" y="295"/>
                  </a:lnTo>
                  <a:lnTo>
                    <a:pt x="58" y="298"/>
                  </a:lnTo>
                  <a:lnTo>
                    <a:pt x="53" y="302"/>
                  </a:lnTo>
                  <a:lnTo>
                    <a:pt x="45" y="307"/>
                  </a:lnTo>
                  <a:lnTo>
                    <a:pt x="38" y="308"/>
                  </a:lnTo>
                  <a:lnTo>
                    <a:pt x="30" y="304"/>
                  </a:lnTo>
                  <a:lnTo>
                    <a:pt x="22" y="299"/>
                  </a:lnTo>
                  <a:lnTo>
                    <a:pt x="17" y="292"/>
                  </a:lnTo>
                  <a:lnTo>
                    <a:pt x="16" y="284"/>
                  </a:lnTo>
                  <a:lnTo>
                    <a:pt x="18" y="262"/>
                  </a:lnTo>
                  <a:lnTo>
                    <a:pt x="22" y="223"/>
                  </a:lnTo>
                  <a:lnTo>
                    <a:pt x="22" y="179"/>
                  </a:lnTo>
                  <a:lnTo>
                    <a:pt x="18" y="142"/>
                  </a:lnTo>
                  <a:lnTo>
                    <a:pt x="10" y="115"/>
                  </a:lnTo>
                  <a:lnTo>
                    <a:pt x="3" y="90"/>
                  </a:lnTo>
                  <a:lnTo>
                    <a:pt x="0" y="67"/>
                  </a:lnTo>
                  <a:lnTo>
                    <a:pt x="2" y="44"/>
                  </a:lnTo>
                  <a:lnTo>
                    <a:pt x="6" y="24"/>
                  </a:lnTo>
                  <a:lnTo>
                    <a:pt x="8" y="13"/>
                  </a:lnTo>
                  <a:lnTo>
                    <a:pt x="9" y="7"/>
                  </a:lnTo>
                  <a:lnTo>
                    <a:pt x="9" y="5"/>
                  </a:lnTo>
                  <a:lnTo>
                    <a:pt x="14" y="6"/>
                  </a:lnTo>
                  <a:lnTo>
                    <a:pt x="23" y="6"/>
                  </a:lnTo>
                  <a:lnTo>
                    <a:pt x="35" y="5"/>
                  </a:lnTo>
                  <a:lnTo>
                    <a:pt x="43" y="0"/>
                  </a:lnTo>
                  <a:close/>
                </a:path>
              </a:pathLst>
            </a:custGeom>
            <a:solidFill>
              <a:srgbClr val="D8EAEA"/>
            </a:solidFill>
            <a:ln w="9525">
              <a:noFill/>
              <a:round/>
              <a:headEnd/>
              <a:tailEnd/>
            </a:ln>
          </p:spPr>
          <p:txBody>
            <a:bodyPr/>
            <a:lstStyle/>
            <a:p>
              <a:endParaRPr lang="en-US"/>
            </a:p>
          </p:txBody>
        </p:sp>
        <p:sp>
          <p:nvSpPr>
            <p:cNvPr id="65551" name="Freeform 14"/>
            <p:cNvSpPr>
              <a:spLocks/>
            </p:cNvSpPr>
            <p:nvPr/>
          </p:nvSpPr>
          <p:spPr bwMode="auto">
            <a:xfrm>
              <a:off x="4125" y="2664"/>
              <a:ext cx="86" cy="38"/>
            </a:xfrm>
            <a:custGeom>
              <a:avLst/>
              <a:gdLst>
                <a:gd name="T0" fmla="*/ 0 w 173"/>
                <a:gd name="T1" fmla="*/ 38 h 77"/>
                <a:gd name="T2" fmla="*/ 0 w 173"/>
                <a:gd name="T3" fmla="*/ 36 h 77"/>
                <a:gd name="T4" fmla="*/ 2 w 173"/>
                <a:gd name="T5" fmla="*/ 32 h 77"/>
                <a:gd name="T6" fmla="*/ 4 w 173"/>
                <a:gd name="T7" fmla="*/ 27 h 77"/>
                <a:gd name="T8" fmla="*/ 7 w 173"/>
                <a:gd name="T9" fmla="*/ 23 h 77"/>
                <a:gd name="T10" fmla="*/ 10 w 173"/>
                <a:gd name="T11" fmla="*/ 20 h 77"/>
                <a:gd name="T12" fmla="*/ 12 w 173"/>
                <a:gd name="T13" fmla="*/ 19 h 77"/>
                <a:gd name="T14" fmla="*/ 13 w 173"/>
                <a:gd name="T15" fmla="*/ 18 h 77"/>
                <a:gd name="T16" fmla="*/ 13 w 173"/>
                <a:gd name="T17" fmla="*/ 20 h 77"/>
                <a:gd name="T18" fmla="*/ 12 w 173"/>
                <a:gd name="T19" fmla="*/ 24 h 77"/>
                <a:gd name="T20" fmla="*/ 11 w 173"/>
                <a:gd name="T21" fmla="*/ 27 h 77"/>
                <a:gd name="T22" fmla="*/ 10 w 173"/>
                <a:gd name="T23" fmla="*/ 30 h 77"/>
                <a:gd name="T24" fmla="*/ 10 w 173"/>
                <a:gd name="T25" fmla="*/ 31 h 77"/>
                <a:gd name="T26" fmla="*/ 22 w 173"/>
                <a:gd name="T27" fmla="*/ 19 h 77"/>
                <a:gd name="T28" fmla="*/ 23 w 173"/>
                <a:gd name="T29" fmla="*/ 19 h 77"/>
                <a:gd name="T30" fmla="*/ 24 w 173"/>
                <a:gd name="T31" fmla="*/ 18 h 77"/>
                <a:gd name="T32" fmla="*/ 26 w 173"/>
                <a:gd name="T33" fmla="*/ 17 h 77"/>
                <a:gd name="T34" fmla="*/ 30 w 173"/>
                <a:gd name="T35" fmla="*/ 16 h 77"/>
                <a:gd name="T36" fmla="*/ 33 w 173"/>
                <a:gd name="T37" fmla="*/ 15 h 77"/>
                <a:gd name="T38" fmla="*/ 38 w 173"/>
                <a:gd name="T39" fmla="*/ 14 h 77"/>
                <a:gd name="T40" fmla="*/ 44 w 173"/>
                <a:gd name="T41" fmla="*/ 12 h 77"/>
                <a:gd name="T42" fmla="*/ 49 w 173"/>
                <a:gd name="T43" fmla="*/ 11 h 77"/>
                <a:gd name="T44" fmla="*/ 56 w 173"/>
                <a:gd name="T45" fmla="*/ 9 h 77"/>
                <a:gd name="T46" fmla="*/ 62 w 173"/>
                <a:gd name="T47" fmla="*/ 8 h 77"/>
                <a:gd name="T48" fmla="*/ 68 w 173"/>
                <a:gd name="T49" fmla="*/ 6 h 77"/>
                <a:gd name="T50" fmla="*/ 74 w 173"/>
                <a:gd name="T51" fmla="*/ 4 h 77"/>
                <a:gd name="T52" fmla="*/ 79 w 173"/>
                <a:gd name="T53" fmla="*/ 3 h 77"/>
                <a:gd name="T54" fmla="*/ 83 w 173"/>
                <a:gd name="T55" fmla="*/ 1 h 77"/>
                <a:gd name="T56" fmla="*/ 85 w 173"/>
                <a:gd name="T57" fmla="*/ 0 h 77"/>
                <a:gd name="T58" fmla="*/ 86 w 173"/>
                <a:gd name="T59" fmla="*/ 0 h 77"/>
                <a:gd name="T60" fmla="*/ 84 w 173"/>
                <a:gd name="T61" fmla="*/ 1 h 77"/>
                <a:gd name="T62" fmla="*/ 79 w 173"/>
                <a:gd name="T63" fmla="*/ 4 h 77"/>
                <a:gd name="T64" fmla="*/ 71 w 173"/>
                <a:gd name="T65" fmla="*/ 7 h 77"/>
                <a:gd name="T66" fmla="*/ 63 w 173"/>
                <a:gd name="T67" fmla="*/ 9 h 77"/>
                <a:gd name="T68" fmla="*/ 53 w 173"/>
                <a:gd name="T69" fmla="*/ 12 h 77"/>
                <a:gd name="T70" fmla="*/ 45 w 173"/>
                <a:gd name="T71" fmla="*/ 15 h 77"/>
                <a:gd name="T72" fmla="*/ 38 w 173"/>
                <a:gd name="T73" fmla="*/ 17 h 77"/>
                <a:gd name="T74" fmla="*/ 34 w 173"/>
                <a:gd name="T75" fmla="*/ 19 h 77"/>
                <a:gd name="T76" fmla="*/ 31 w 173"/>
                <a:gd name="T77" fmla="*/ 20 h 77"/>
                <a:gd name="T78" fmla="*/ 28 w 173"/>
                <a:gd name="T79" fmla="*/ 22 h 77"/>
                <a:gd name="T80" fmla="*/ 25 w 173"/>
                <a:gd name="T81" fmla="*/ 24 h 77"/>
                <a:gd name="T82" fmla="*/ 21 w 173"/>
                <a:gd name="T83" fmla="*/ 28 h 77"/>
                <a:gd name="T84" fmla="*/ 18 w 173"/>
                <a:gd name="T85" fmla="*/ 32 h 77"/>
                <a:gd name="T86" fmla="*/ 15 w 173"/>
                <a:gd name="T87" fmla="*/ 35 h 77"/>
                <a:gd name="T88" fmla="*/ 12 w 173"/>
                <a:gd name="T89" fmla="*/ 37 h 77"/>
                <a:gd name="T90" fmla="*/ 10 w 173"/>
                <a:gd name="T91" fmla="*/ 38 h 77"/>
                <a:gd name="T92" fmla="*/ 6 w 173"/>
                <a:gd name="T93" fmla="*/ 38 h 77"/>
                <a:gd name="T94" fmla="*/ 3 w 173"/>
                <a:gd name="T95" fmla="*/ 38 h 77"/>
                <a:gd name="T96" fmla="*/ 1 w 173"/>
                <a:gd name="T97" fmla="*/ 38 h 77"/>
                <a:gd name="T98" fmla="*/ 0 w 173"/>
                <a:gd name="T99" fmla="*/ 38 h 7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73"/>
                <a:gd name="T151" fmla="*/ 0 h 77"/>
                <a:gd name="T152" fmla="*/ 173 w 173"/>
                <a:gd name="T153" fmla="*/ 77 h 7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73" h="77">
                  <a:moveTo>
                    <a:pt x="0" y="76"/>
                  </a:moveTo>
                  <a:lnTo>
                    <a:pt x="1" y="72"/>
                  </a:lnTo>
                  <a:lnTo>
                    <a:pt x="4" y="64"/>
                  </a:lnTo>
                  <a:lnTo>
                    <a:pt x="8" y="55"/>
                  </a:lnTo>
                  <a:lnTo>
                    <a:pt x="14" y="47"/>
                  </a:lnTo>
                  <a:lnTo>
                    <a:pt x="21" y="41"/>
                  </a:lnTo>
                  <a:lnTo>
                    <a:pt x="25" y="38"/>
                  </a:lnTo>
                  <a:lnTo>
                    <a:pt x="27" y="37"/>
                  </a:lnTo>
                  <a:lnTo>
                    <a:pt x="27" y="40"/>
                  </a:lnTo>
                  <a:lnTo>
                    <a:pt x="24" y="48"/>
                  </a:lnTo>
                  <a:lnTo>
                    <a:pt x="22" y="55"/>
                  </a:lnTo>
                  <a:lnTo>
                    <a:pt x="21" y="60"/>
                  </a:lnTo>
                  <a:lnTo>
                    <a:pt x="20" y="62"/>
                  </a:lnTo>
                  <a:lnTo>
                    <a:pt x="45" y="38"/>
                  </a:lnTo>
                  <a:lnTo>
                    <a:pt x="46" y="38"/>
                  </a:lnTo>
                  <a:lnTo>
                    <a:pt x="48" y="37"/>
                  </a:lnTo>
                  <a:lnTo>
                    <a:pt x="53" y="34"/>
                  </a:lnTo>
                  <a:lnTo>
                    <a:pt x="60" y="33"/>
                  </a:lnTo>
                  <a:lnTo>
                    <a:pt x="67" y="31"/>
                  </a:lnTo>
                  <a:lnTo>
                    <a:pt x="76" y="29"/>
                  </a:lnTo>
                  <a:lnTo>
                    <a:pt x="88" y="25"/>
                  </a:lnTo>
                  <a:lnTo>
                    <a:pt x="99" y="23"/>
                  </a:lnTo>
                  <a:lnTo>
                    <a:pt x="112" y="19"/>
                  </a:lnTo>
                  <a:lnTo>
                    <a:pt x="124" y="16"/>
                  </a:lnTo>
                  <a:lnTo>
                    <a:pt x="137" y="12"/>
                  </a:lnTo>
                  <a:lnTo>
                    <a:pt x="149" y="9"/>
                  </a:lnTo>
                  <a:lnTo>
                    <a:pt x="158" y="6"/>
                  </a:lnTo>
                  <a:lnTo>
                    <a:pt x="166" y="2"/>
                  </a:lnTo>
                  <a:lnTo>
                    <a:pt x="171" y="1"/>
                  </a:lnTo>
                  <a:lnTo>
                    <a:pt x="173" y="0"/>
                  </a:lnTo>
                  <a:lnTo>
                    <a:pt x="169" y="3"/>
                  </a:lnTo>
                  <a:lnTo>
                    <a:pt x="159" y="8"/>
                  </a:lnTo>
                  <a:lnTo>
                    <a:pt x="143" y="14"/>
                  </a:lnTo>
                  <a:lnTo>
                    <a:pt x="126" y="19"/>
                  </a:lnTo>
                  <a:lnTo>
                    <a:pt x="107" y="25"/>
                  </a:lnTo>
                  <a:lnTo>
                    <a:pt x="90" y="31"/>
                  </a:lnTo>
                  <a:lnTo>
                    <a:pt x="76" y="35"/>
                  </a:lnTo>
                  <a:lnTo>
                    <a:pt x="69" y="38"/>
                  </a:lnTo>
                  <a:lnTo>
                    <a:pt x="62" y="41"/>
                  </a:lnTo>
                  <a:lnTo>
                    <a:pt x="57" y="45"/>
                  </a:lnTo>
                  <a:lnTo>
                    <a:pt x="50" y="49"/>
                  </a:lnTo>
                  <a:lnTo>
                    <a:pt x="43" y="57"/>
                  </a:lnTo>
                  <a:lnTo>
                    <a:pt x="36" y="64"/>
                  </a:lnTo>
                  <a:lnTo>
                    <a:pt x="30" y="70"/>
                  </a:lnTo>
                  <a:lnTo>
                    <a:pt x="25" y="74"/>
                  </a:lnTo>
                  <a:lnTo>
                    <a:pt x="20" y="76"/>
                  </a:lnTo>
                  <a:lnTo>
                    <a:pt x="13" y="77"/>
                  </a:lnTo>
                  <a:lnTo>
                    <a:pt x="7" y="77"/>
                  </a:lnTo>
                  <a:lnTo>
                    <a:pt x="2" y="76"/>
                  </a:lnTo>
                  <a:lnTo>
                    <a:pt x="0" y="76"/>
                  </a:lnTo>
                  <a:close/>
                </a:path>
              </a:pathLst>
            </a:custGeom>
            <a:solidFill>
              <a:srgbClr val="D8EAEA"/>
            </a:solidFill>
            <a:ln w="9525">
              <a:noFill/>
              <a:round/>
              <a:headEnd/>
              <a:tailEnd/>
            </a:ln>
          </p:spPr>
          <p:txBody>
            <a:bodyPr/>
            <a:lstStyle/>
            <a:p>
              <a:endParaRPr lang="en-US"/>
            </a:p>
          </p:txBody>
        </p:sp>
        <p:sp>
          <p:nvSpPr>
            <p:cNvPr id="65552" name="Freeform 15"/>
            <p:cNvSpPr>
              <a:spLocks/>
            </p:cNvSpPr>
            <p:nvPr/>
          </p:nvSpPr>
          <p:spPr bwMode="auto">
            <a:xfrm>
              <a:off x="4368" y="3152"/>
              <a:ext cx="93" cy="21"/>
            </a:xfrm>
            <a:custGeom>
              <a:avLst/>
              <a:gdLst>
                <a:gd name="T0" fmla="*/ 77 w 187"/>
                <a:gd name="T1" fmla="*/ 17 h 42"/>
                <a:gd name="T2" fmla="*/ 72 w 187"/>
                <a:gd name="T3" fmla="*/ 18 h 42"/>
                <a:gd name="T4" fmla="*/ 67 w 187"/>
                <a:gd name="T5" fmla="*/ 18 h 42"/>
                <a:gd name="T6" fmla="*/ 61 w 187"/>
                <a:gd name="T7" fmla="*/ 18 h 42"/>
                <a:gd name="T8" fmla="*/ 58 w 187"/>
                <a:gd name="T9" fmla="*/ 18 h 42"/>
                <a:gd name="T10" fmla="*/ 58 w 187"/>
                <a:gd name="T11" fmla="*/ 18 h 42"/>
                <a:gd name="T12" fmla="*/ 58 w 187"/>
                <a:gd name="T13" fmla="*/ 16 h 42"/>
                <a:gd name="T14" fmla="*/ 60 w 187"/>
                <a:gd name="T15" fmla="*/ 12 h 42"/>
                <a:gd name="T16" fmla="*/ 62 w 187"/>
                <a:gd name="T17" fmla="*/ 9 h 42"/>
                <a:gd name="T18" fmla="*/ 64 w 187"/>
                <a:gd name="T19" fmla="*/ 5 h 42"/>
                <a:gd name="T20" fmla="*/ 60 w 187"/>
                <a:gd name="T21" fmla="*/ 3 h 42"/>
                <a:gd name="T22" fmla="*/ 58 w 187"/>
                <a:gd name="T23" fmla="*/ 5 h 42"/>
                <a:gd name="T24" fmla="*/ 55 w 187"/>
                <a:gd name="T25" fmla="*/ 11 h 42"/>
                <a:gd name="T26" fmla="*/ 53 w 187"/>
                <a:gd name="T27" fmla="*/ 14 h 42"/>
                <a:gd name="T28" fmla="*/ 52 w 187"/>
                <a:gd name="T29" fmla="*/ 18 h 42"/>
                <a:gd name="T30" fmla="*/ 49 w 187"/>
                <a:gd name="T31" fmla="*/ 17 h 42"/>
                <a:gd name="T32" fmla="*/ 46 w 187"/>
                <a:gd name="T33" fmla="*/ 16 h 42"/>
                <a:gd name="T34" fmla="*/ 47 w 187"/>
                <a:gd name="T35" fmla="*/ 13 h 42"/>
                <a:gd name="T36" fmla="*/ 49 w 187"/>
                <a:gd name="T37" fmla="*/ 10 h 42"/>
                <a:gd name="T38" fmla="*/ 52 w 187"/>
                <a:gd name="T39" fmla="*/ 5 h 42"/>
                <a:gd name="T40" fmla="*/ 53 w 187"/>
                <a:gd name="T41" fmla="*/ 3 h 42"/>
                <a:gd name="T42" fmla="*/ 48 w 187"/>
                <a:gd name="T43" fmla="*/ 3 h 42"/>
                <a:gd name="T44" fmla="*/ 44 w 187"/>
                <a:gd name="T45" fmla="*/ 6 h 42"/>
                <a:gd name="T46" fmla="*/ 42 w 187"/>
                <a:gd name="T47" fmla="*/ 11 h 42"/>
                <a:gd name="T48" fmla="*/ 41 w 187"/>
                <a:gd name="T49" fmla="*/ 14 h 42"/>
                <a:gd name="T50" fmla="*/ 39 w 187"/>
                <a:gd name="T51" fmla="*/ 15 h 42"/>
                <a:gd name="T52" fmla="*/ 36 w 187"/>
                <a:gd name="T53" fmla="*/ 15 h 42"/>
                <a:gd name="T54" fmla="*/ 35 w 187"/>
                <a:gd name="T55" fmla="*/ 13 h 42"/>
                <a:gd name="T56" fmla="*/ 37 w 187"/>
                <a:gd name="T57" fmla="*/ 10 h 42"/>
                <a:gd name="T58" fmla="*/ 40 w 187"/>
                <a:gd name="T59" fmla="*/ 6 h 42"/>
                <a:gd name="T60" fmla="*/ 41 w 187"/>
                <a:gd name="T61" fmla="*/ 3 h 42"/>
                <a:gd name="T62" fmla="*/ 37 w 187"/>
                <a:gd name="T63" fmla="*/ 0 h 42"/>
                <a:gd name="T64" fmla="*/ 35 w 187"/>
                <a:gd name="T65" fmla="*/ 3 h 42"/>
                <a:gd name="T66" fmla="*/ 32 w 187"/>
                <a:gd name="T67" fmla="*/ 8 h 42"/>
                <a:gd name="T68" fmla="*/ 30 w 187"/>
                <a:gd name="T69" fmla="*/ 12 h 42"/>
                <a:gd name="T70" fmla="*/ 29 w 187"/>
                <a:gd name="T71" fmla="*/ 14 h 42"/>
                <a:gd name="T72" fmla="*/ 26 w 187"/>
                <a:gd name="T73" fmla="*/ 14 h 42"/>
                <a:gd name="T74" fmla="*/ 23 w 187"/>
                <a:gd name="T75" fmla="*/ 14 h 42"/>
                <a:gd name="T76" fmla="*/ 13 w 187"/>
                <a:gd name="T77" fmla="*/ 14 h 42"/>
                <a:gd name="T78" fmla="*/ 6 w 187"/>
                <a:gd name="T79" fmla="*/ 15 h 42"/>
                <a:gd name="T80" fmla="*/ 1 w 187"/>
                <a:gd name="T81" fmla="*/ 17 h 42"/>
                <a:gd name="T82" fmla="*/ 0 w 187"/>
                <a:gd name="T83" fmla="*/ 18 h 42"/>
                <a:gd name="T84" fmla="*/ 2 w 187"/>
                <a:gd name="T85" fmla="*/ 18 h 42"/>
                <a:gd name="T86" fmla="*/ 7 w 187"/>
                <a:gd name="T87" fmla="*/ 18 h 42"/>
                <a:gd name="T88" fmla="*/ 14 w 187"/>
                <a:gd name="T89" fmla="*/ 18 h 42"/>
                <a:gd name="T90" fmla="*/ 21 w 187"/>
                <a:gd name="T91" fmla="*/ 18 h 42"/>
                <a:gd name="T92" fmla="*/ 28 w 187"/>
                <a:gd name="T93" fmla="*/ 18 h 42"/>
                <a:gd name="T94" fmla="*/ 37 w 187"/>
                <a:gd name="T95" fmla="*/ 19 h 42"/>
                <a:gd name="T96" fmla="*/ 48 w 187"/>
                <a:gd name="T97" fmla="*/ 20 h 42"/>
                <a:gd name="T98" fmla="*/ 59 w 187"/>
                <a:gd name="T99" fmla="*/ 21 h 42"/>
                <a:gd name="T100" fmla="*/ 71 w 187"/>
                <a:gd name="T101" fmla="*/ 20 h 42"/>
                <a:gd name="T102" fmla="*/ 82 w 187"/>
                <a:gd name="T103" fmla="*/ 18 h 42"/>
                <a:gd name="T104" fmla="*/ 90 w 187"/>
                <a:gd name="T105" fmla="*/ 15 h 42"/>
                <a:gd name="T106" fmla="*/ 93 w 187"/>
                <a:gd name="T107" fmla="*/ 14 h 42"/>
                <a:gd name="T108" fmla="*/ 88 w 187"/>
                <a:gd name="T109" fmla="*/ 14 h 42"/>
                <a:gd name="T110" fmla="*/ 79 w 187"/>
                <a:gd name="T111" fmla="*/ 16 h 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87"/>
                <a:gd name="T169" fmla="*/ 0 h 42"/>
                <a:gd name="T170" fmla="*/ 187 w 187"/>
                <a:gd name="T171" fmla="*/ 42 h 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87" h="42">
                  <a:moveTo>
                    <a:pt x="159" y="32"/>
                  </a:moveTo>
                  <a:lnTo>
                    <a:pt x="155" y="34"/>
                  </a:lnTo>
                  <a:lnTo>
                    <a:pt x="150" y="35"/>
                  </a:lnTo>
                  <a:lnTo>
                    <a:pt x="144" y="35"/>
                  </a:lnTo>
                  <a:lnTo>
                    <a:pt x="138" y="36"/>
                  </a:lnTo>
                  <a:lnTo>
                    <a:pt x="134" y="36"/>
                  </a:lnTo>
                  <a:lnTo>
                    <a:pt x="128" y="36"/>
                  </a:lnTo>
                  <a:lnTo>
                    <a:pt x="122" y="36"/>
                  </a:lnTo>
                  <a:lnTo>
                    <a:pt x="118" y="36"/>
                  </a:lnTo>
                  <a:lnTo>
                    <a:pt x="117" y="36"/>
                  </a:lnTo>
                  <a:lnTo>
                    <a:pt x="115" y="36"/>
                  </a:lnTo>
                  <a:lnTo>
                    <a:pt x="117" y="32"/>
                  </a:lnTo>
                  <a:lnTo>
                    <a:pt x="118" y="29"/>
                  </a:lnTo>
                  <a:lnTo>
                    <a:pt x="120" y="25"/>
                  </a:lnTo>
                  <a:lnTo>
                    <a:pt x="121" y="22"/>
                  </a:lnTo>
                  <a:lnTo>
                    <a:pt x="125" y="17"/>
                  </a:lnTo>
                  <a:lnTo>
                    <a:pt x="128" y="13"/>
                  </a:lnTo>
                  <a:lnTo>
                    <a:pt x="129" y="9"/>
                  </a:lnTo>
                  <a:lnTo>
                    <a:pt x="130" y="8"/>
                  </a:lnTo>
                  <a:lnTo>
                    <a:pt x="120" y="6"/>
                  </a:lnTo>
                  <a:lnTo>
                    <a:pt x="119" y="7"/>
                  </a:lnTo>
                  <a:lnTo>
                    <a:pt x="117" y="10"/>
                  </a:lnTo>
                  <a:lnTo>
                    <a:pt x="113" y="15"/>
                  </a:lnTo>
                  <a:lnTo>
                    <a:pt x="110" y="22"/>
                  </a:lnTo>
                  <a:lnTo>
                    <a:pt x="107" y="25"/>
                  </a:lnTo>
                  <a:lnTo>
                    <a:pt x="106" y="29"/>
                  </a:lnTo>
                  <a:lnTo>
                    <a:pt x="105" y="32"/>
                  </a:lnTo>
                  <a:lnTo>
                    <a:pt x="104" y="35"/>
                  </a:lnTo>
                  <a:lnTo>
                    <a:pt x="102" y="34"/>
                  </a:lnTo>
                  <a:lnTo>
                    <a:pt x="98" y="34"/>
                  </a:lnTo>
                  <a:lnTo>
                    <a:pt x="96" y="34"/>
                  </a:lnTo>
                  <a:lnTo>
                    <a:pt x="92" y="32"/>
                  </a:lnTo>
                  <a:lnTo>
                    <a:pt x="93" y="30"/>
                  </a:lnTo>
                  <a:lnTo>
                    <a:pt x="95" y="27"/>
                  </a:lnTo>
                  <a:lnTo>
                    <a:pt x="97" y="23"/>
                  </a:lnTo>
                  <a:lnTo>
                    <a:pt x="98" y="20"/>
                  </a:lnTo>
                  <a:lnTo>
                    <a:pt x="102" y="15"/>
                  </a:lnTo>
                  <a:lnTo>
                    <a:pt x="105" y="10"/>
                  </a:lnTo>
                  <a:lnTo>
                    <a:pt x="106" y="8"/>
                  </a:lnTo>
                  <a:lnTo>
                    <a:pt x="107" y="7"/>
                  </a:lnTo>
                  <a:lnTo>
                    <a:pt x="97" y="4"/>
                  </a:lnTo>
                  <a:lnTo>
                    <a:pt x="96" y="5"/>
                  </a:lnTo>
                  <a:lnTo>
                    <a:pt x="93" y="8"/>
                  </a:lnTo>
                  <a:lnTo>
                    <a:pt x="89" y="13"/>
                  </a:lnTo>
                  <a:lnTo>
                    <a:pt x="85" y="20"/>
                  </a:lnTo>
                  <a:lnTo>
                    <a:pt x="84" y="23"/>
                  </a:lnTo>
                  <a:lnTo>
                    <a:pt x="83" y="27"/>
                  </a:lnTo>
                  <a:lnTo>
                    <a:pt x="82" y="29"/>
                  </a:lnTo>
                  <a:lnTo>
                    <a:pt x="81" y="31"/>
                  </a:lnTo>
                  <a:lnTo>
                    <a:pt x="79" y="31"/>
                  </a:lnTo>
                  <a:lnTo>
                    <a:pt x="75" y="30"/>
                  </a:lnTo>
                  <a:lnTo>
                    <a:pt x="73" y="30"/>
                  </a:lnTo>
                  <a:lnTo>
                    <a:pt x="69" y="30"/>
                  </a:lnTo>
                  <a:lnTo>
                    <a:pt x="70" y="27"/>
                  </a:lnTo>
                  <a:lnTo>
                    <a:pt x="72" y="23"/>
                  </a:lnTo>
                  <a:lnTo>
                    <a:pt x="74" y="20"/>
                  </a:lnTo>
                  <a:lnTo>
                    <a:pt x="76" y="16"/>
                  </a:lnTo>
                  <a:lnTo>
                    <a:pt x="80" y="12"/>
                  </a:lnTo>
                  <a:lnTo>
                    <a:pt x="82" y="7"/>
                  </a:lnTo>
                  <a:lnTo>
                    <a:pt x="83" y="5"/>
                  </a:lnTo>
                  <a:lnTo>
                    <a:pt x="84" y="4"/>
                  </a:lnTo>
                  <a:lnTo>
                    <a:pt x="74" y="0"/>
                  </a:lnTo>
                  <a:lnTo>
                    <a:pt x="73" y="1"/>
                  </a:lnTo>
                  <a:lnTo>
                    <a:pt x="70" y="5"/>
                  </a:lnTo>
                  <a:lnTo>
                    <a:pt x="67" y="9"/>
                  </a:lnTo>
                  <a:lnTo>
                    <a:pt x="64" y="16"/>
                  </a:lnTo>
                  <a:lnTo>
                    <a:pt x="62" y="21"/>
                  </a:lnTo>
                  <a:lnTo>
                    <a:pt x="60" y="24"/>
                  </a:lnTo>
                  <a:lnTo>
                    <a:pt x="59" y="27"/>
                  </a:lnTo>
                  <a:lnTo>
                    <a:pt x="58" y="29"/>
                  </a:lnTo>
                  <a:lnTo>
                    <a:pt x="55" y="29"/>
                  </a:lnTo>
                  <a:lnTo>
                    <a:pt x="52" y="29"/>
                  </a:lnTo>
                  <a:lnTo>
                    <a:pt x="49" y="29"/>
                  </a:lnTo>
                  <a:lnTo>
                    <a:pt x="46" y="28"/>
                  </a:lnTo>
                  <a:lnTo>
                    <a:pt x="35" y="28"/>
                  </a:lnTo>
                  <a:lnTo>
                    <a:pt x="26" y="29"/>
                  </a:lnTo>
                  <a:lnTo>
                    <a:pt x="17" y="29"/>
                  </a:lnTo>
                  <a:lnTo>
                    <a:pt x="12" y="31"/>
                  </a:lnTo>
                  <a:lnTo>
                    <a:pt x="6" y="32"/>
                  </a:lnTo>
                  <a:lnTo>
                    <a:pt x="2" y="34"/>
                  </a:lnTo>
                  <a:lnTo>
                    <a:pt x="1" y="35"/>
                  </a:lnTo>
                  <a:lnTo>
                    <a:pt x="0" y="35"/>
                  </a:lnTo>
                  <a:lnTo>
                    <a:pt x="1" y="35"/>
                  </a:lnTo>
                  <a:lnTo>
                    <a:pt x="5" y="35"/>
                  </a:lnTo>
                  <a:lnTo>
                    <a:pt x="9" y="35"/>
                  </a:lnTo>
                  <a:lnTo>
                    <a:pt x="15" y="35"/>
                  </a:lnTo>
                  <a:lnTo>
                    <a:pt x="22" y="35"/>
                  </a:lnTo>
                  <a:lnTo>
                    <a:pt x="29" y="35"/>
                  </a:lnTo>
                  <a:lnTo>
                    <a:pt x="36" y="35"/>
                  </a:lnTo>
                  <a:lnTo>
                    <a:pt x="43" y="35"/>
                  </a:lnTo>
                  <a:lnTo>
                    <a:pt x="50" y="35"/>
                  </a:lnTo>
                  <a:lnTo>
                    <a:pt x="57" y="36"/>
                  </a:lnTo>
                  <a:lnTo>
                    <a:pt x="66" y="37"/>
                  </a:lnTo>
                  <a:lnTo>
                    <a:pt x="75" y="38"/>
                  </a:lnTo>
                  <a:lnTo>
                    <a:pt x="85" y="39"/>
                  </a:lnTo>
                  <a:lnTo>
                    <a:pt x="97" y="40"/>
                  </a:lnTo>
                  <a:lnTo>
                    <a:pt x="107" y="40"/>
                  </a:lnTo>
                  <a:lnTo>
                    <a:pt x="119" y="42"/>
                  </a:lnTo>
                  <a:lnTo>
                    <a:pt x="130" y="42"/>
                  </a:lnTo>
                  <a:lnTo>
                    <a:pt x="142" y="40"/>
                  </a:lnTo>
                  <a:lnTo>
                    <a:pt x="153" y="38"/>
                  </a:lnTo>
                  <a:lnTo>
                    <a:pt x="164" y="35"/>
                  </a:lnTo>
                  <a:lnTo>
                    <a:pt x="173" y="32"/>
                  </a:lnTo>
                  <a:lnTo>
                    <a:pt x="180" y="30"/>
                  </a:lnTo>
                  <a:lnTo>
                    <a:pt x="186" y="29"/>
                  </a:lnTo>
                  <a:lnTo>
                    <a:pt x="187" y="28"/>
                  </a:lnTo>
                  <a:lnTo>
                    <a:pt x="184" y="28"/>
                  </a:lnTo>
                  <a:lnTo>
                    <a:pt x="176" y="29"/>
                  </a:lnTo>
                  <a:lnTo>
                    <a:pt x="168" y="31"/>
                  </a:lnTo>
                  <a:lnTo>
                    <a:pt x="159" y="32"/>
                  </a:lnTo>
                  <a:close/>
                </a:path>
              </a:pathLst>
            </a:custGeom>
            <a:solidFill>
              <a:srgbClr val="BFBFBF"/>
            </a:solidFill>
            <a:ln w="9525">
              <a:noFill/>
              <a:round/>
              <a:headEnd/>
              <a:tailEnd/>
            </a:ln>
          </p:spPr>
          <p:txBody>
            <a:bodyPr/>
            <a:lstStyle/>
            <a:p>
              <a:endParaRPr lang="en-US"/>
            </a:p>
          </p:txBody>
        </p:sp>
        <p:sp>
          <p:nvSpPr>
            <p:cNvPr id="65553" name="Freeform 16"/>
            <p:cNvSpPr>
              <a:spLocks/>
            </p:cNvSpPr>
            <p:nvPr/>
          </p:nvSpPr>
          <p:spPr bwMode="auto">
            <a:xfrm>
              <a:off x="3910" y="3149"/>
              <a:ext cx="27" cy="19"/>
            </a:xfrm>
            <a:custGeom>
              <a:avLst/>
              <a:gdLst>
                <a:gd name="T0" fmla="*/ 16 w 55"/>
                <a:gd name="T1" fmla="*/ 0 h 38"/>
                <a:gd name="T2" fmla="*/ 16 w 55"/>
                <a:gd name="T3" fmla="*/ 1 h 38"/>
                <a:gd name="T4" fmla="*/ 15 w 55"/>
                <a:gd name="T5" fmla="*/ 3 h 38"/>
                <a:gd name="T6" fmla="*/ 13 w 55"/>
                <a:gd name="T7" fmla="*/ 6 h 38"/>
                <a:gd name="T8" fmla="*/ 11 w 55"/>
                <a:gd name="T9" fmla="*/ 9 h 38"/>
                <a:gd name="T10" fmla="*/ 8 w 55"/>
                <a:gd name="T11" fmla="*/ 10 h 38"/>
                <a:gd name="T12" fmla="*/ 4 w 55"/>
                <a:gd name="T13" fmla="*/ 11 h 38"/>
                <a:gd name="T14" fmla="*/ 1 w 55"/>
                <a:gd name="T15" fmla="*/ 13 h 38"/>
                <a:gd name="T16" fmla="*/ 0 w 55"/>
                <a:gd name="T17" fmla="*/ 13 h 38"/>
                <a:gd name="T18" fmla="*/ 1 w 55"/>
                <a:gd name="T19" fmla="*/ 13 h 38"/>
                <a:gd name="T20" fmla="*/ 3 w 55"/>
                <a:gd name="T21" fmla="*/ 14 h 38"/>
                <a:gd name="T22" fmla="*/ 6 w 55"/>
                <a:gd name="T23" fmla="*/ 15 h 38"/>
                <a:gd name="T24" fmla="*/ 9 w 55"/>
                <a:gd name="T25" fmla="*/ 17 h 38"/>
                <a:gd name="T26" fmla="*/ 13 w 55"/>
                <a:gd name="T27" fmla="*/ 18 h 38"/>
                <a:gd name="T28" fmla="*/ 15 w 55"/>
                <a:gd name="T29" fmla="*/ 18 h 38"/>
                <a:gd name="T30" fmla="*/ 19 w 55"/>
                <a:gd name="T31" fmla="*/ 19 h 38"/>
                <a:gd name="T32" fmla="*/ 21 w 55"/>
                <a:gd name="T33" fmla="*/ 19 h 38"/>
                <a:gd name="T34" fmla="*/ 24 w 55"/>
                <a:gd name="T35" fmla="*/ 19 h 38"/>
                <a:gd name="T36" fmla="*/ 25 w 55"/>
                <a:gd name="T37" fmla="*/ 18 h 38"/>
                <a:gd name="T38" fmla="*/ 26 w 55"/>
                <a:gd name="T39" fmla="*/ 17 h 38"/>
                <a:gd name="T40" fmla="*/ 27 w 55"/>
                <a:gd name="T41" fmla="*/ 17 h 38"/>
                <a:gd name="T42" fmla="*/ 26 w 55"/>
                <a:gd name="T43" fmla="*/ 17 h 38"/>
                <a:gd name="T44" fmla="*/ 23 w 55"/>
                <a:gd name="T45" fmla="*/ 17 h 38"/>
                <a:gd name="T46" fmla="*/ 20 w 55"/>
                <a:gd name="T47" fmla="*/ 17 h 38"/>
                <a:gd name="T48" fmla="*/ 17 w 55"/>
                <a:gd name="T49" fmla="*/ 17 h 38"/>
                <a:gd name="T50" fmla="*/ 17 w 55"/>
                <a:gd name="T51" fmla="*/ 15 h 38"/>
                <a:gd name="T52" fmla="*/ 17 w 55"/>
                <a:gd name="T53" fmla="*/ 14 h 38"/>
                <a:gd name="T54" fmla="*/ 18 w 55"/>
                <a:gd name="T55" fmla="*/ 13 h 38"/>
                <a:gd name="T56" fmla="*/ 20 w 55"/>
                <a:gd name="T57" fmla="*/ 10 h 38"/>
                <a:gd name="T58" fmla="*/ 20 w 55"/>
                <a:gd name="T59" fmla="*/ 6 h 38"/>
                <a:gd name="T60" fmla="*/ 18 w 55"/>
                <a:gd name="T61" fmla="*/ 3 h 38"/>
                <a:gd name="T62" fmla="*/ 17 w 55"/>
                <a:gd name="T63" fmla="*/ 1 h 38"/>
                <a:gd name="T64" fmla="*/ 16 w 55"/>
                <a:gd name="T65" fmla="*/ 0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
                <a:gd name="T100" fmla="*/ 0 h 38"/>
                <a:gd name="T101" fmla="*/ 55 w 55"/>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 h="38">
                  <a:moveTo>
                    <a:pt x="33" y="0"/>
                  </a:moveTo>
                  <a:lnTo>
                    <a:pt x="33" y="3"/>
                  </a:lnTo>
                  <a:lnTo>
                    <a:pt x="30" y="7"/>
                  </a:lnTo>
                  <a:lnTo>
                    <a:pt x="27" y="13"/>
                  </a:lnTo>
                  <a:lnTo>
                    <a:pt x="22" y="18"/>
                  </a:lnTo>
                  <a:lnTo>
                    <a:pt x="17" y="21"/>
                  </a:lnTo>
                  <a:lnTo>
                    <a:pt x="8" y="23"/>
                  </a:lnTo>
                  <a:lnTo>
                    <a:pt x="3" y="26"/>
                  </a:lnTo>
                  <a:lnTo>
                    <a:pt x="0" y="27"/>
                  </a:lnTo>
                  <a:lnTo>
                    <a:pt x="3" y="27"/>
                  </a:lnTo>
                  <a:lnTo>
                    <a:pt x="6" y="29"/>
                  </a:lnTo>
                  <a:lnTo>
                    <a:pt x="13" y="30"/>
                  </a:lnTo>
                  <a:lnTo>
                    <a:pt x="19" y="33"/>
                  </a:lnTo>
                  <a:lnTo>
                    <a:pt x="26" y="35"/>
                  </a:lnTo>
                  <a:lnTo>
                    <a:pt x="31" y="36"/>
                  </a:lnTo>
                  <a:lnTo>
                    <a:pt x="38" y="37"/>
                  </a:lnTo>
                  <a:lnTo>
                    <a:pt x="43" y="38"/>
                  </a:lnTo>
                  <a:lnTo>
                    <a:pt x="48" y="37"/>
                  </a:lnTo>
                  <a:lnTo>
                    <a:pt x="51" y="36"/>
                  </a:lnTo>
                  <a:lnTo>
                    <a:pt x="53" y="34"/>
                  </a:lnTo>
                  <a:lnTo>
                    <a:pt x="55" y="34"/>
                  </a:lnTo>
                  <a:lnTo>
                    <a:pt x="52" y="34"/>
                  </a:lnTo>
                  <a:lnTo>
                    <a:pt x="46" y="34"/>
                  </a:lnTo>
                  <a:lnTo>
                    <a:pt x="40" y="34"/>
                  </a:lnTo>
                  <a:lnTo>
                    <a:pt x="35" y="33"/>
                  </a:lnTo>
                  <a:lnTo>
                    <a:pt x="34" y="31"/>
                  </a:lnTo>
                  <a:lnTo>
                    <a:pt x="35" y="29"/>
                  </a:lnTo>
                  <a:lnTo>
                    <a:pt x="37" y="26"/>
                  </a:lnTo>
                  <a:lnTo>
                    <a:pt x="40" y="20"/>
                  </a:lnTo>
                  <a:lnTo>
                    <a:pt x="40" y="13"/>
                  </a:lnTo>
                  <a:lnTo>
                    <a:pt x="37" y="6"/>
                  </a:lnTo>
                  <a:lnTo>
                    <a:pt x="34" y="3"/>
                  </a:lnTo>
                  <a:lnTo>
                    <a:pt x="33" y="0"/>
                  </a:lnTo>
                  <a:close/>
                </a:path>
              </a:pathLst>
            </a:custGeom>
            <a:solidFill>
              <a:srgbClr val="BFBFBF"/>
            </a:solidFill>
            <a:ln w="9525">
              <a:noFill/>
              <a:round/>
              <a:headEnd/>
              <a:tailEnd/>
            </a:ln>
          </p:spPr>
          <p:txBody>
            <a:bodyPr/>
            <a:lstStyle/>
            <a:p>
              <a:endParaRPr lang="en-US"/>
            </a:p>
          </p:txBody>
        </p:sp>
        <p:sp>
          <p:nvSpPr>
            <p:cNvPr id="65554" name="Freeform 17"/>
            <p:cNvSpPr>
              <a:spLocks/>
            </p:cNvSpPr>
            <p:nvPr/>
          </p:nvSpPr>
          <p:spPr bwMode="auto">
            <a:xfrm>
              <a:off x="4559" y="2598"/>
              <a:ext cx="46" cy="27"/>
            </a:xfrm>
            <a:custGeom>
              <a:avLst/>
              <a:gdLst>
                <a:gd name="T0" fmla="*/ 5 w 91"/>
                <a:gd name="T1" fmla="*/ 6 h 55"/>
                <a:gd name="T2" fmla="*/ 7 w 91"/>
                <a:gd name="T3" fmla="*/ 5 h 55"/>
                <a:gd name="T4" fmla="*/ 12 w 91"/>
                <a:gd name="T5" fmla="*/ 3 h 55"/>
                <a:gd name="T6" fmla="*/ 17 w 91"/>
                <a:gd name="T7" fmla="*/ 1 h 55"/>
                <a:gd name="T8" fmla="*/ 21 w 91"/>
                <a:gd name="T9" fmla="*/ 0 h 55"/>
                <a:gd name="T10" fmla="*/ 24 w 91"/>
                <a:gd name="T11" fmla="*/ 0 h 55"/>
                <a:gd name="T12" fmla="*/ 27 w 91"/>
                <a:gd name="T13" fmla="*/ 0 h 55"/>
                <a:gd name="T14" fmla="*/ 30 w 91"/>
                <a:gd name="T15" fmla="*/ 1 h 55"/>
                <a:gd name="T16" fmla="*/ 31 w 91"/>
                <a:gd name="T17" fmla="*/ 2 h 55"/>
                <a:gd name="T18" fmla="*/ 30 w 91"/>
                <a:gd name="T19" fmla="*/ 5 h 55"/>
                <a:gd name="T20" fmla="*/ 28 w 91"/>
                <a:gd name="T21" fmla="*/ 5 h 55"/>
                <a:gd name="T22" fmla="*/ 25 w 91"/>
                <a:gd name="T23" fmla="*/ 6 h 55"/>
                <a:gd name="T24" fmla="*/ 25 w 91"/>
                <a:gd name="T25" fmla="*/ 7 h 55"/>
                <a:gd name="T26" fmla="*/ 29 w 91"/>
                <a:gd name="T27" fmla="*/ 10 h 55"/>
                <a:gd name="T28" fmla="*/ 34 w 91"/>
                <a:gd name="T29" fmla="*/ 10 h 55"/>
                <a:gd name="T30" fmla="*/ 38 w 91"/>
                <a:gd name="T31" fmla="*/ 10 h 55"/>
                <a:gd name="T32" fmla="*/ 40 w 91"/>
                <a:gd name="T33" fmla="*/ 9 h 55"/>
                <a:gd name="T34" fmla="*/ 43 w 91"/>
                <a:gd name="T35" fmla="*/ 11 h 55"/>
                <a:gd name="T36" fmla="*/ 45 w 91"/>
                <a:gd name="T37" fmla="*/ 14 h 55"/>
                <a:gd name="T38" fmla="*/ 46 w 91"/>
                <a:gd name="T39" fmla="*/ 17 h 55"/>
                <a:gd name="T40" fmla="*/ 45 w 91"/>
                <a:gd name="T41" fmla="*/ 19 h 55"/>
                <a:gd name="T42" fmla="*/ 43 w 91"/>
                <a:gd name="T43" fmla="*/ 23 h 55"/>
                <a:gd name="T44" fmla="*/ 40 w 91"/>
                <a:gd name="T45" fmla="*/ 25 h 55"/>
                <a:gd name="T46" fmla="*/ 38 w 91"/>
                <a:gd name="T47" fmla="*/ 25 h 55"/>
                <a:gd name="T48" fmla="*/ 36 w 91"/>
                <a:gd name="T49" fmla="*/ 26 h 55"/>
                <a:gd name="T50" fmla="*/ 35 w 91"/>
                <a:gd name="T51" fmla="*/ 26 h 55"/>
                <a:gd name="T52" fmla="*/ 34 w 91"/>
                <a:gd name="T53" fmla="*/ 27 h 55"/>
                <a:gd name="T54" fmla="*/ 32 w 91"/>
                <a:gd name="T55" fmla="*/ 27 h 55"/>
                <a:gd name="T56" fmla="*/ 31 w 91"/>
                <a:gd name="T57" fmla="*/ 27 h 55"/>
                <a:gd name="T58" fmla="*/ 28 w 91"/>
                <a:gd name="T59" fmla="*/ 27 h 55"/>
                <a:gd name="T60" fmla="*/ 25 w 91"/>
                <a:gd name="T61" fmla="*/ 26 h 55"/>
                <a:gd name="T62" fmla="*/ 23 w 91"/>
                <a:gd name="T63" fmla="*/ 25 h 55"/>
                <a:gd name="T64" fmla="*/ 20 w 91"/>
                <a:gd name="T65" fmla="*/ 23 h 55"/>
                <a:gd name="T66" fmla="*/ 17 w 91"/>
                <a:gd name="T67" fmla="*/ 20 h 55"/>
                <a:gd name="T68" fmla="*/ 15 w 91"/>
                <a:gd name="T69" fmla="*/ 18 h 55"/>
                <a:gd name="T70" fmla="*/ 12 w 91"/>
                <a:gd name="T71" fmla="*/ 17 h 55"/>
                <a:gd name="T72" fmla="*/ 9 w 91"/>
                <a:gd name="T73" fmla="*/ 15 h 55"/>
                <a:gd name="T74" fmla="*/ 5 w 91"/>
                <a:gd name="T75" fmla="*/ 14 h 55"/>
                <a:gd name="T76" fmla="*/ 1 w 91"/>
                <a:gd name="T77" fmla="*/ 12 h 55"/>
                <a:gd name="T78" fmla="*/ 0 w 91"/>
                <a:gd name="T79" fmla="*/ 9 h 55"/>
                <a:gd name="T80" fmla="*/ 5 w 91"/>
                <a:gd name="T81" fmla="*/ 6 h 5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1"/>
                <a:gd name="T124" fmla="*/ 0 h 55"/>
                <a:gd name="T125" fmla="*/ 91 w 91"/>
                <a:gd name="T126" fmla="*/ 55 h 5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1" h="55">
                  <a:moveTo>
                    <a:pt x="10" y="13"/>
                  </a:moveTo>
                  <a:lnTo>
                    <a:pt x="14" y="11"/>
                  </a:lnTo>
                  <a:lnTo>
                    <a:pt x="23" y="6"/>
                  </a:lnTo>
                  <a:lnTo>
                    <a:pt x="34" y="3"/>
                  </a:lnTo>
                  <a:lnTo>
                    <a:pt x="42" y="0"/>
                  </a:lnTo>
                  <a:lnTo>
                    <a:pt x="48" y="0"/>
                  </a:lnTo>
                  <a:lnTo>
                    <a:pt x="54" y="0"/>
                  </a:lnTo>
                  <a:lnTo>
                    <a:pt x="59" y="2"/>
                  </a:lnTo>
                  <a:lnTo>
                    <a:pt x="61" y="5"/>
                  </a:lnTo>
                  <a:lnTo>
                    <a:pt x="60" y="10"/>
                  </a:lnTo>
                  <a:lnTo>
                    <a:pt x="55" y="11"/>
                  </a:lnTo>
                  <a:lnTo>
                    <a:pt x="50" y="12"/>
                  </a:lnTo>
                  <a:lnTo>
                    <a:pt x="50" y="15"/>
                  </a:lnTo>
                  <a:lnTo>
                    <a:pt x="57" y="21"/>
                  </a:lnTo>
                  <a:lnTo>
                    <a:pt x="67" y="21"/>
                  </a:lnTo>
                  <a:lnTo>
                    <a:pt x="75" y="20"/>
                  </a:lnTo>
                  <a:lnTo>
                    <a:pt x="79" y="19"/>
                  </a:lnTo>
                  <a:lnTo>
                    <a:pt x="86" y="23"/>
                  </a:lnTo>
                  <a:lnTo>
                    <a:pt x="90" y="29"/>
                  </a:lnTo>
                  <a:lnTo>
                    <a:pt x="91" y="34"/>
                  </a:lnTo>
                  <a:lnTo>
                    <a:pt x="90" y="38"/>
                  </a:lnTo>
                  <a:lnTo>
                    <a:pt x="85" y="46"/>
                  </a:lnTo>
                  <a:lnTo>
                    <a:pt x="80" y="50"/>
                  </a:lnTo>
                  <a:lnTo>
                    <a:pt x="75" y="51"/>
                  </a:lnTo>
                  <a:lnTo>
                    <a:pt x="71" y="52"/>
                  </a:lnTo>
                  <a:lnTo>
                    <a:pt x="69" y="53"/>
                  </a:lnTo>
                  <a:lnTo>
                    <a:pt x="67" y="55"/>
                  </a:lnTo>
                  <a:lnTo>
                    <a:pt x="64" y="55"/>
                  </a:lnTo>
                  <a:lnTo>
                    <a:pt x="61" y="55"/>
                  </a:lnTo>
                  <a:lnTo>
                    <a:pt x="56" y="55"/>
                  </a:lnTo>
                  <a:lnTo>
                    <a:pt x="50" y="53"/>
                  </a:lnTo>
                  <a:lnTo>
                    <a:pt x="45" y="51"/>
                  </a:lnTo>
                  <a:lnTo>
                    <a:pt x="39" y="46"/>
                  </a:lnTo>
                  <a:lnTo>
                    <a:pt x="34" y="41"/>
                  </a:lnTo>
                  <a:lnTo>
                    <a:pt x="30" y="37"/>
                  </a:lnTo>
                  <a:lnTo>
                    <a:pt x="24" y="34"/>
                  </a:lnTo>
                  <a:lnTo>
                    <a:pt x="17" y="31"/>
                  </a:lnTo>
                  <a:lnTo>
                    <a:pt x="9" y="29"/>
                  </a:lnTo>
                  <a:lnTo>
                    <a:pt x="2" y="25"/>
                  </a:lnTo>
                  <a:lnTo>
                    <a:pt x="0" y="19"/>
                  </a:lnTo>
                  <a:lnTo>
                    <a:pt x="10" y="13"/>
                  </a:lnTo>
                  <a:close/>
                </a:path>
              </a:pathLst>
            </a:custGeom>
            <a:solidFill>
              <a:srgbClr val="BFBFBF"/>
            </a:solidFill>
            <a:ln w="9525">
              <a:noFill/>
              <a:round/>
              <a:headEnd/>
              <a:tailEnd/>
            </a:ln>
          </p:spPr>
          <p:txBody>
            <a:bodyPr/>
            <a:lstStyle/>
            <a:p>
              <a:endParaRPr lang="en-US"/>
            </a:p>
          </p:txBody>
        </p:sp>
        <p:sp>
          <p:nvSpPr>
            <p:cNvPr id="65555" name="Freeform 18"/>
            <p:cNvSpPr>
              <a:spLocks/>
            </p:cNvSpPr>
            <p:nvPr/>
          </p:nvSpPr>
          <p:spPr bwMode="auto">
            <a:xfrm>
              <a:off x="4607" y="2577"/>
              <a:ext cx="12" cy="40"/>
            </a:xfrm>
            <a:custGeom>
              <a:avLst/>
              <a:gdLst>
                <a:gd name="T0" fmla="*/ 0 w 26"/>
                <a:gd name="T1" fmla="*/ 0 h 79"/>
                <a:gd name="T2" fmla="*/ 1 w 26"/>
                <a:gd name="T3" fmla="*/ 1 h 79"/>
                <a:gd name="T4" fmla="*/ 3 w 26"/>
                <a:gd name="T5" fmla="*/ 4 h 79"/>
                <a:gd name="T6" fmla="*/ 6 w 26"/>
                <a:gd name="T7" fmla="*/ 9 h 79"/>
                <a:gd name="T8" fmla="*/ 8 w 26"/>
                <a:gd name="T9" fmla="*/ 15 h 79"/>
                <a:gd name="T10" fmla="*/ 11 w 26"/>
                <a:gd name="T11" fmla="*/ 26 h 79"/>
                <a:gd name="T12" fmla="*/ 12 w 26"/>
                <a:gd name="T13" fmla="*/ 34 h 79"/>
                <a:gd name="T14" fmla="*/ 12 w 26"/>
                <a:gd name="T15" fmla="*/ 38 h 79"/>
                <a:gd name="T16" fmla="*/ 12 w 26"/>
                <a:gd name="T17" fmla="*/ 40 h 79"/>
                <a:gd name="T18" fmla="*/ 11 w 26"/>
                <a:gd name="T19" fmla="*/ 37 h 79"/>
                <a:gd name="T20" fmla="*/ 10 w 26"/>
                <a:gd name="T21" fmla="*/ 30 h 79"/>
                <a:gd name="T22" fmla="*/ 7 w 26"/>
                <a:gd name="T23" fmla="*/ 22 h 79"/>
                <a:gd name="T24" fmla="*/ 4 w 26"/>
                <a:gd name="T25" fmla="*/ 13 h 79"/>
                <a:gd name="T26" fmla="*/ 2 w 26"/>
                <a:gd name="T27" fmla="*/ 7 h 79"/>
                <a:gd name="T28" fmla="*/ 1 w 26"/>
                <a:gd name="T29" fmla="*/ 3 h 79"/>
                <a:gd name="T30" fmla="*/ 0 w 26"/>
                <a:gd name="T31" fmla="*/ 1 h 79"/>
                <a:gd name="T32" fmla="*/ 0 w 26"/>
                <a:gd name="T33" fmla="*/ 0 h 7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79"/>
                <a:gd name="T53" fmla="*/ 26 w 26"/>
                <a:gd name="T54" fmla="*/ 79 h 7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79">
                  <a:moveTo>
                    <a:pt x="0" y="0"/>
                  </a:moveTo>
                  <a:lnTo>
                    <a:pt x="3" y="2"/>
                  </a:lnTo>
                  <a:lnTo>
                    <a:pt x="7" y="8"/>
                  </a:lnTo>
                  <a:lnTo>
                    <a:pt x="13" y="17"/>
                  </a:lnTo>
                  <a:lnTo>
                    <a:pt x="18" y="30"/>
                  </a:lnTo>
                  <a:lnTo>
                    <a:pt x="23" y="51"/>
                  </a:lnTo>
                  <a:lnTo>
                    <a:pt x="26" y="67"/>
                  </a:lnTo>
                  <a:lnTo>
                    <a:pt x="26" y="76"/>
                  </a:lnTo>
                  <a:lnTo>
                    <a:pt x="26" y="79"/>
                  </a:lnTo>
                  <a:lnTo>
                    <a:pt x="24" y="74"/>
                  </a:lnTo>
                  <a:lnTo>
                    <a:pt x="21" y="60"/>
                  </a:lnTo>
                  <a:lnTo>
                    <a:pt x="15" y="43"/>
                  </a:lnTo>
                  <a:lnTo>
                    <a:pt x="9" y="25"/>
                  </a:lnTo>
                  <a:lnTo>
                    <a:pt x="5" y="14"/>
                  </a:lnTo>
                  <a:lnTo>
                    <a:pt x="3" y="6"/>
                  </a:lnTo>
                  <a:lnTo>
                    <a:pt x="0" y="1"/>
                  </a:lnTo>
                  <a:lnTo>
                    <a:pt x="0" y="0"/>
                  </a:lnTo>
                  <a:close/>
                </a:path>
              </a:pathLst>
            </a:custGeom>
            <a:solidFill>
              <a:srgbClr val="3F3F3F"/>
            </a:solidFill>
            <a:ln w="9525">
              <a:noFill/>
              <a:round/>
              <a:headEnd/>
              <a:tailEnd/>
            </a:ln>
          </p:spPr>
          <p:txBody>
            <a:bodyPr/>
            <a:lstStyle/>
            <a:p>
              <a:endParaRPr lang="en-US"/>
            </a:p>
          </p:txBody>
        </p:sp>
        <p:sp>
          <p:nvSpPr>
            <p:cNvPr id="65556" name="Freeform 19"/>
            <p:cNvSpPr>
              <a:spLocks/>
            </p:cNvSpPr>
            <p:nvPr/>
          </p:nvSpPr>
          <p:spPr bwMode="auto">
            <a:xfrm>
              <a:off x="4250" y="2647"/>
              <a:ext cx="19" cy="8"/>
            </a:xfrm>
            <a:custGeom>
              <a:avLst/>
              <a:gdLst>
                <a:gd name="T0" fmla="*/ 19 w 37"/>
                <a:gd name="T1" fmla="*/ 0 h 15"/>
                <a:gd name="T2" fmla="*/ 13 w 37"/>
                <a:gd name="T3" fmla="*/ 7 h 15"/>
                <a:gd name="T4" fmla="*/ 0 w 37"/>
                <a:gd name="T5" fmla="*/ 8 h 15"/>
                <a:gd name="T6" fmla="*/ 1 w 37"/>
                <a:gd name="T7" fmla="*/ 7 h 15"/>
                <a:gd name="T8" fmla="*/ 1 w 37"/>
                <a:gd name="T9" fmla="*/ 6 h 15"/>
                <a:gd name="T10" fmla="*/ 3 w 37"/>
                <a:gd name="T11" fmla="*/ 5 h 15"/>
                <a:gd name="T12" fmla="*/ 5 w 37"/>
                <a:gd name="T13" fmla="*/ 3 h 15"/>
                <a:gd name="T14" fmla="*/ 8 w 37"/>
                <a:gd name="T15" fmla="*/ 2 h 15"/>
                <a:gd name="T16" fmla="*/ 13 w 37"/>
                <a:gd name="T17" fmla="*/ 1 h 15"/>
                <a:gd name="T18" fmla="*/ 17 w 37"/>
                <a:gd name="T19" fmla="*/ 0 h 15"/>
                <a:gd name="T20" fmla="*/ 19 w 37"/>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7"/>
                <a:gd name="T34" fmla="*/ 0 h 15"/>
                <a:gd name="T35" fmla="*/ 37 w 37"/>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7" h="15">
                  <a:moveTo>
                    <a:pt x="37" y="0"/>
                  </a:moveTo>
                  <a:lnTo>
                    <a:pt x="26" y="13"/>
                  </a:lnTo>
                  <a:lnTo>
                    <a:pt x="0" y="15"/>
                  </a:lnTo>
                  <a:lnTo>
                    <a:pt x="1" y="14"/>
                  </a:lnTo>
                  <a:lnTo>
                    <a:pt x="2" y="12"/>
                  </a:lnTo>
                  <a:lnTo>
                    <a:pt x="6" y="10"/>
                  </a:lnTo>
                  <a:lnTo>
                    <a:pt x="9" y="6"/>
                  </a:lnTo>
                  <a:lnTo>
                    <a:pt x="16" y="4"/>
                  </a:lnTo>
                  <a:lnTo>
                    <a:pt x="26" y="1"/>
                  </a:lnTo>
                  <a:lnTo>
                    <a:pt x="34" y="0"/>
                  </a:lnTo>
                  <a:lnTo>
                    <a:pt x="37" y="0"/>
                  </a:lnTo>
                  <a:close/>
                </a:path>
              </a:pathLst>
            </a:custGeom>
            <a:solidFill>
              <a:srgbClr val="D8EAEA"/>
            </a:solidFill>
            <a:ln w="9525">
              <a:noFill/>
              <a:round/>
              <a:headEnd/>
              <a:tailEnd/>
            </a:ln>
          </p:spPr>
          <p:txBody>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 to="" calcmode="lin" valueType="num">
                                      <p:cBhvr>
                                        <p:cTn id="12" dur="1" fill="hold"/>
                                        <p:tgtEl>
                                          <p:spTgt spid="5">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 calcmode="lin" valueType="num">
                                      <p:cBhvr additive="base">
                                        <p:cTn id="17" dur="2000" fill="hold"/>
                                        <p:tgtEl>
                                          <p:spTgt spid="2051"/>
                                        </p:tgtEl>
                                        <p:attrNameLst>
                                          <p:attrName>ppt_x</p:attrName>
                                        </p:attrNameLst>
                                      </p:cBhvr>
                                      <p:tavLst>
                                        <p:tav tm="0">
                                          <p:val>
                                            <p:strVal val="0-#ppt_w/2"/>
                                          </p:val>
                                        </p:tav>
                                        <p:tav tm="100000">
                                          <p:val>
                                            <p:strVal val="#ppt_x"/>
                                          </p:val>
                                        </p:tav>
                                      </p:tavLst>
                                    </p:anim>
                                    <p:anim calcmode="lin" valueType="num">
                                      <p:cBhvr additive="base">
                                        <p:cTn id="18" dur="20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0244"/>
                                        </p:tgtEl>
                                        <p:attrNameLst>
                                          <p:attrName>style.visibility</p:attrName>
                                        </p:attrNameLst>
                                      </p:cBhvr>
                                      <p:to>
                                        <p:strVal val="visible"/>
                                      </p:to>
                                    </p:set>
                                    <p:anim calcmode="lin" valueType="num">
                                      <p:cBhvr additive="base">
                                        <p:cTn id="23" dur="1000" fill="hold"/>
                                        <p:tgtEl>
                                          <p:spTgt spid="10244"/>
                                        </p:tgtEl>
                                        <p:attrNameLst>
                                          <p:attrName>ppt_x</p:attrName>
                                        </p:attrNameLst>
                                      </p:cBhvr>
                                      <p:tavLst>
                                        <p:tav tm="0">
                                          <p:val>
                                            <p:strVal val="1+#ppt_w/2"/>
                                          </p:val>
                                        </p:tav>
                                        <p:tav tm="100000">
                                          <p:val>
                                            <p:strVal val="#ppt_x"/>
                                          </p:val>
                                        </p:tav>
                                      </p:tavLst>
                                    </p:anim>
                                    <p:anim calcmode="lin" valueType="num">
                                      <p:cBhvr additive="base">
                                        <p:cTn id="24" dur="1000" fill="hold"/>
                                        <p:tgtEl>
                                          <p:spTgt spid="1024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1" nodeType="clickEffect">
                                  <p:stCondLst>
                                    <p:cond delay="0"/>
                                  </p:stCondLst>
                                  <p:childTnLst>
                                    <p:set>
                                      <p:cBhvr>
                                        <p:cTn id="28" dur="1" fill="hold">
                                          <p:stCondLst>
                                            <p:cond delay="0"/>
                                          </p:stCondLst>
                                        </p:cTn>
                                        <p:tgtEl>
                                          <p:spTgt spid="2050"/>
                                        </p:tgtEl>
                                        <p:attrNameLst>
                                          <p:attrName>style.visibility</p:attrName>
                                        </p:attrNameLst>
                                      </p:cBhvr>
                                      <p:to>
                                        <p:strVal val="visible"/>
                                      </p:to>
                                    </p:set>
                                    <p:animEffect transition="in" filter="checkerboard(across)">
                                      <p:cBhvr>
                                        <p:cTn id="29" dur="500"/>
                                        <p:tgtEl>
                                          <p:spTgt spid="2050"/>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mph" presetSubtype="0" fill="hold" grpId="0" nodeType="clickEffect">
                                  <p:stCondLst>
                                    <p:cond delay="0"/>
                                  </p:stCondLst>
                                  <p:childTnLst>
                                    <p:animScale>
                                      <p:cBhvr>
                                        <p:cTn id="33" dur="2000" fill="hold"/>
                                        <p:tgtEl>
                                          <p:spTgt spid="2050"/>
                                        </p:tgtEl>
                                      </p:cBhvr>
                                      <p:by x="150000" y="150000"/>
                                    </p:animScale>
                                  </p:childTnLst>
                                </p:cTn>
                              </p:par>
                            </p:childTnLst>
                          </p:cTn>
                        </p:par>
                      </p:childTnLst>
                    </p:cTn>
                  </p:par>
                  <p:par>
                    <p:cTn id="34" fill="hold">
                      <p:stCondLst>
                        <p:cond delay="indefinite"/>
                      </p:stCondLst>
                      <p:childTnLst>
                        <p:par>
                          <p:cTn id="35" fill="hold">
                            <p:stCondLst>
                              <p:cond delay="0"/>
                            </p:stCondLst>
                            <p:childTnLst>
                              <p:par>
                                <p:cTn id="36" presetID="2" presetClass="exit" presetSubtype="12" fill="hold" nodeType="clickEffect">
                                  <p:stCondLst>
                                    <p:cond delay="0"/>
                                  </p:stCondLst>
                                  <p:childTnLst>
                                    <p:anim calcmode="lin" valueType="num">
                                      <p:cBhvr additive="base">
                                        <p:cTn id="37" dur="1000"/>
                                        <p:tgtEl>
                                          <p:spTgt spid="10244"/>
                                        </p:tgtEl>
                                        <p:attrNameLst>
                                          <p:attrName>ppt_x</p:attrName>
                                        </p:attrNameLst>
                                      </p:cBhvr>
                                      <p:tavLst>
                                        <p:tav tm="0">
                                          <p:val>
                                            <p:strVal val="ppt_x"/>
                                          </p:val>
                                        </p:tav>
                                        <p:tav tm="100000">
                                          <p:val>
                                            <p:strVal val="0-ppt_w/2"/>
                                          </p:val>
                                        </p:tav>
                                      </p:tavLst>
                                    </p:anim>
                                    <p:anim calcmode="lin" valueType="num">
                                      <p:cBhvr additive="base">
                                        <p:cTn id="38" dur="1000"/>
                                        <p:tgtEl>
                                          <p:spTgt spid="10244"/>
                                        </p:tgtEl>
                                        <p:attrNameLst>
                                          <p:attrName>ppt_y</p:attrName>
                                        </p:attrNameLst>
                                      </p:cBhvr>
                                      <p:tavLst>
                                        <p:tav tm="0">
                                          <p:val>
                                            <p:strVal val="ppt_y"/>
                                          </p:val>
                                        </p:tav>
                                        <p:tav tm="100000">
                                          <p:val>
                                            <p:strVal val="1+ppt_h/2"/>
                                          </p:val>
                                        </p:tav>
                                      </p:tavLst>
                                    </p:anim>
                                    <p:set>
                                      <p:cBhvr>
                                        <p:cTn id="39" dur="1" fill="hold">
                                          <p:stCondLst>
                                            <p:cond delay="999"/>
                                          </p:stCondLst>
                                        </p:cTn>
                                        <p:tgtEl>
                                          <p:spTgt spid="102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P spid="2050" grpId="0" animBg="1"/>
      <p:bldP spid="2050" grpId="1"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2"/>
          <p:cNvSpPr>
            <a:spLocks noGrp="1" noChangeArrowheads="1"/>
          </p:cNvSpPr>
          <p:nvPr>
            <p:ph type="title"/>
          </p:nvPr>
        </p:nvSpPr>
        <p:spPr/>
        <p:txBody>
          <a:bodyPr/>
          <a:lstStyle/>
          <a:p>
            <a:pPr eaLnBrk="1" hangingPunct="1"/>
            <a:r>
              <a:rPr lang="en-US" smtClean="0"/>
              <a:t>Commercial uses of bacteria:</a:t>
            </a:r>
          </a:p>
        </p:txBody>
      </p:sp>
      <p:sp>
        <p:nvSpPr>
          <p:cNvPr id="66562" name="Rectangle 3"/>
          <p:cNvSpPr>
            <a:spLocks noGrp="1" noChangeArrowheads="1"/>
          </p:cNvSpPr>
          <p:nvPr>
            <p:ph idx="1"/>
          </p:nvPr>
        </p:nvSpPr>
        <p:spPr/>
        <p:txBody>
          <a:bodyPr/>
          <a:lstStyle/>
          <a:p>
            <a:pPr eaLnBrk="1" hangingPunct="1"/>
            <a:r>
              <a:rPr lang="en-US" smtClean="0"/>
              <a:t>Cheese</a:t>
            </a:r>
          </a:p>
          <a:p>
            <a:pPr eaLnBrk="1" hangingPunct="1"/>
            <a:r>
              <a:rPr lang="en-US" smtClean="0"/>
              <a:t>Yogurt</a:t>
            </a:r>
          </a:p>
          <a:p>
            <a:pPr eaLnBrk="1" hangingPunct="1"/>
            <a:r>
              <a:rPr lang="en-US" smtClean="0"/>
              <a:t>Buttermilk</a:t>
            </a:r>
          </a:p>
          <a:p>
            <a:pPr eaLnBrk="1" hangingPunct="1"/>
            <a:r>
              <a:rPr lang="en-US" smtClean="0"/>
              <a:t>Sour Cream</a:t>
            </a:r>
          </a:p>
        </p:txBody>
      </p:sp>
      <p:sp>
        <p:nvSpPr>
          <p:cNvPr id="66563" name="Rectangle 3"/>
          <p:cNvSpPr>
            <a:spLocks noChangeArrowheads="1"/>
          </p:cNvSpPr>
          <p:nvPr/>
        </p:nvSpPr>
        <p:spPr bwMode="auto">
          <a:xfrm>
            <a:off x="3575050" y="273050"/>
            <a:ext cx="5111750" cy="5853113"/>
          </a:xfrm>
          <a:prstGeom prst="rect">
            <a:avLst/>
          </a:prstGeom>
          <a:noFill/>
          <a:ln w="9525">
            <a:noFill/>
            <a:miter lim="800000"/>
            <a:headEnd/>
            <a:tailEnd/>
          </a:ln>
        </p:spPr>
        <p:txBody>
          <a:bodyPr/>
          <a:lstStyle/>
          <a:p>
            <a:endParaRPr lang="en-US"/>
          </a:p>
        </p:txBody>
      </p:sp>
      <p:pic>
        <p:nvPicPr>
          <p:cNvPr id="66564" name="Picture 2" descr="C:\Program Files\Microsoft Office\MEDIA\CAGCAT10\j0235241.wmf"/>
          <p:cNvPicPr>
            <a:picLocks noChangeAspect="1" noChangeArrowheads="1"/>
          </p:cNvPicPr>
          <p:nvPr/>
        </p:nvPicPr>
        <p:blipFill>
          <a:blip r:embed="rId2"/>
          <a:srcRect/>
          <a:stretch>
            <a:fillRect/>
          </a:stretch>
        </p:blipFill>
        <p:spPr bwMode="auto">
          <a:xfrm>
            <a:off x="4953000" y="2362200"/>
            <a:ext cx="3405188" cy="2343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pPr eaLnBrk="1" hangingPunct="1"/>
            <a:r>
              <a:rPr lang="en-US" smtClean="0"/>
              <a:t>BAD, BAD Bacteria!</a:t>
            </a:r>
          </a:p>
        </p:txBody>
      </p:sp>
      <p:pic>
        <p:nvPicPr>
          <p:cNvPr id="67586" name="Picture 2" descr="C:\Program Files\Microsoft Office\MEDIA\CAGCAT10\j0286034.wmf"/>
          <p:cNvPicPr>
            <a:picLocks noGrp="1" noChangeAspect="1" noChangeArrowheads="1"/>
          </p:cNvPicPr>
          <p:nvPr>
            <p:ph idx="1"/>
          </p:nvPr>
        </p:nvPicPr>
        <p:blipFill>
          <a:blip r:embed="rId2"/>
          <a:srcRect/>
          <a:stretch>
            <a:fillRect/>
          </a:stretch>
        </p:blipFill>
        <p:spPr>
          <a:xfrm>
            <a:off x="4113213" y="1808163"/>
            <a:ext cx="2592387" cy="2497137"/>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a:t>Bacteria cause disease </a:t>
            </a:r>
            <a:r>
              <a:rPr lang="en-US" sz="4000" dirty="0" smtClean="0"/>
              <a:t/>
            </a:r>
            <a:br>
              <a:rPr lang="en-US" sz="4000" dirty="0" smtClean="0"/>
            </a:br>
            <a:r>
              <a:rPr lang="en-US" sz="4000" dirty="0" smtClean="0"/>
              <a:t>in </a:t>
            </a:r>
            <a:r>
              <a:rPr lang="en-US" sz="4000" dirty="0"/>
              <a:t>two ways:</a:t>
            </a:r>
          </a:p>
        </p:txBody>
      </p:sp>
      <p:sp>
        <p:nvSpPr>
          <p:cNvPr id="68610" name="Rectangle 3"/>
          <p:cNvSpPr>
            <a:spLocks noGrp="1" noChangeArrowheads="1"/>
          </p:cNvSpPr>
          <p:nvPr>
            <p:ph type="body" sz="half" idx="1"/>
          </p:nvPr>
        </p:nvSpPr>
        <p:spPr>
          <a:xfrm>
            <a:off x="228600" y="1828800"/>
            <a:ext cx="4038600" cy="4297363"/>
          </a:xfrm>
        </p:spPr>
        <p:txBody>
          <a:bodyPr/>
          <a:lstStyle/>
          <a:p>
            <a:pPr marL="609600" indent="-609600" eaLnBrk="1" hangingPunct="1">
              <a:buFontTx/>
              <a:buAutoNum type="arabicPeriod"/>
            </a:pPr>
            <a:r>
              <a:rPr lang="en-US" sz="2800" smtClean="0"/>
              <a:t>1</a:t>
            </a:r>
            <a:r>
              <a:rPr lang="en-US" sz="2800" baseline="30000" smtClean="0"/>
              <a:t>st</a:t>
            </a:r>
            <a:r>
              <a:rPr lang="en-US" sz="2800" smtClean="0"/>
              <a:t>: They break down the tissues of the host organism</a:t>
            </a:r>
          </a:p>
          <a:p>
            <a:pPr marL="609600" indent="-609600" eaLnBrk="1" hangingPunct="1"/>
            <a:r>
              <a:rPr lang="en-US" sz="2800" smtClean="0"/>
              <a:t>Eats your organs for food!! Yum!  Yum!</a:t>
            </a:r>
          </a:p>
          <a:p>
            <a:pPr marL="609600" indent="-609600" eaLnBrk="1" hangingPunct="1"/>
            <a:r>
              <a:rPr lang="en-US" sz="2800" smtClean="0"/>
              <a:t>Ex. Causes tuberculosis in the lungs</a:t>
            </a:r>
          </a:p>
        </p:txBody>
      </p:sp>
      <p:pic>
        <p:nvPicPr>
          <p:cNvPr id="68611" name="Picture 5" descr="tuberculosis2"/>
          <p:cNvPicPr>
            <a:picLocks noGrp="1" noChangeAspect="1" noChangeArrowheads="1"/>
          </p:cNvPicPr>
          <p:nvPr>
            <p:ph sz="half" idx="2"/>
          </p:nvPr>
        </p:nvPicPr>
        <p:blipFill>
          <a:blip r:embed="rId2"/>
          <a:srcRect/>
          <a:stretch>
            <a:fillRect/>
          </a:stretch>
        </p:blipFill>
        <p:spPr>
          <a:xfrm>
            <a:off x="4343400" y="2214563"/>
            <a:ext cx="4343400" cy="307975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457200"/>
            <a:ext cx="8229600" cy="1143000"/>
          </a:xfrm>
        </p:spPr>
        <p:txBody>
          <a:bodyPr>
            <a:normAutofit fontScale="90000"/>
          </a:bodyPr>
          <a:lstStyle/>
          <a:p>
            <a:pPr eaLnBrk="1" fontAlgn="auto" hangingPunct="1">
              <a:spcAft>
                <a:spcPts val="0"/>
              </a:spcAft>
              <a:defRPr/>
            </a:pPr>
            <a:r>
              <a:rPr lang="en-US" sz="4000" b="1" dirty="0"/>
              <a:t>How the name of the organism is written:</a:t>
            </a:r>
          </a:p>
        </p:txBody>
      </p:sp>
      <p:sp>
        <p:nvSpPr>
          <p:cNvPr id="23554" name="Rectangle 3"/>
          <p:cNvSpPr>
            <a:spLocks noGrp="1" noChangeArrowheads="1"/>
          </p:cNvSpPr>
          <p:nvPr>
            <p:ph idx="1"/>
          </p:nvPr>
        </p:nvSpPr>
        <p:spPr>
          <a:xfrm>
            <a:off x="457200" y="1676400"/>
            <a:ext cx="8229600" cy="4449763"/>
          </a:xfrm>
        </p:spPr>
        <p:txBody>
          <a:bodyPr/>
          <a:lstStyle/>
          <a:p>
            <a:pPr eaLnBrk="1" hangingPunct="1"/>
            <a:r>
              <a:rPr lang="en-US" smtClean="0"/>
              <a:t>The entire name of the organism is written in </a:t>
            </a:r>
            <a:r>
              <a:rPr lang="en-US" i="1" smtClean="0"/>
              <a:t>italics</a:t>
            </a:r>
            <a:r>
              <a:rPr lang="en-US" smtClean="0"/>
              <a:t>.</a:t>
            </a:r>
          </a:p>
          <a:p>
            <a:pPr eaLnBrk="1" hangingPunct="1"/>
            <a:r>
              <a:rPr lang="en-US" smtClean="0"/>
              <a:t>The genus name is capitalized.</a:t>
            </a:r>
          </a:p>
          <a:p>
            <a:pPr eaLnBrk="1" hangingPunct="1"/>
            <a:r>
              <a:rPr lang="en-US" smtClean="0"/>
              <a:t>The species name is not.</a:t>
            </a:r>
          </a:p>
          <a:p>
            <a:pPr eaLnBrk="1" hangingPunct="1"/>
            <a:r>
              <a:rPr lang="en-US" smtClean="0"/>
              <a:t>Example: </a:t>
            </a:r>
            <a:r>
              <a:rPr lang="en-US" b="1" i="1" smtClean="0"/>
              <a:t>Homo sapiens</a:t>
            </a:r>
            <a:r>
              <a:rPr lang="en-US" b="1" smtClean="0"/>
              <a:t> </a:t>
            </a:r>
            <a:r>
              <a:rPr lang="en-US" smtClean="0"/>
              <a:t>is the scientific name for man.</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smtClean="0"/>
              <a:t>Bacteria cause disease-</a:t>
            </a:r>
            <a:br>
              <a:rPr lang="en-US" dirty="0" smtClean="0"/>
            </a:br>
            <a:r>
              <a:rPr lang="en-US" dirty="0" smtClean="0"/>
              <a:t>2</a:t>
            </a:r>
            <a:r>
              <a:rPr lang="en-US" baseline="30000" dirty="0" smtClean="0"/>
              <a:t>nd</a:t>
            </a:r>
            <a:r>
              <a:rPr lang="en-US" dirty="0" smtClean="0"/>
              <a:t> Way</a:t>
            </a:r>
            <a:endParaRPr lang="en-US" dirty="0"/>
          </a:p>
        </p:txBody>
      </p:sp>
      <p:sp>
        <p:nvSpPr>
          <p:cNvPr id="69634" name="Rectangle 3"/>
          <p:cNvSpPr>
            <a:spLocks noGrp="1" noChangeArrowheads="1"/>
          </p:cNvSpPr>
          <p:nvPr>
            <p:ph idx="1"/>
          </p:nvPr>
        </p:nvSpPr>
        <p:spPr/>
        <p:txBody>
          <a:bodyPr/>
          <a:lstStyle/>
          <a:p>
            <a:pPr marL="609600" indent="-609600" eaLnBrk="1" hangingPunct="1">
              <a:buFontTx/>
              <a:buNone/>
            </a:pPr>
            <a:r>
              <a:rPr lang="en-US" smtClean="0"/>
              <a:t>2.  They release toxins that damage the body.  Example: eating raw, contaminated food and get food poisoning</a:t>
            </a:r>
          </a:p>
          <a:p>
            <a:pPr marL="609600" indent="-609600" eaLnBrk="1" hangingPunct="1">
              <a:buFont typeface="Wingdings 2" pitchFamily="18" charset="2"/>
              <a:buNone/>
            </a:pPr>
            <a:endParaRPr lang="en-US" smtClean="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pPr eaLnBrk="1" hangingPunct="1"/>
            <a:r>
              <a:rPr lang="en-US" smtClean="0"/>
              <a:t>Control of bacteria:</a:t>
            </a:r>
          </a:p>
        </p:txBody>
      </p:sp>
      <p:sp>
        <p:nvSpPr>
          <p:cNvPr id="36867" name="Rectangle 3"/>
          <p:cNvSpPr>
            <a:spLocks noGrp="1" noChangeArrowheads="1"/>
          </p:cNvSpPr>
          <p:nvPr>
            <p:ph idx="1"/>
          </p:nvPr>
        </p:nvSpPr>
        <p:spPr/>
        <p:txBody>
          <a:bodyPr>
            <a:normAutofit/>
          </a:bodyPr>
          <a:lstStyle/>
          <a:p>
            <a:pPr marL="609600" indent="-609600" eaLnBrk="1" fontAlgn="auto" hangingPunct="1">
              <a:spcAft>
                <a:spcPts val="0"/>
              </a:spcAft>
              <a:buClr>
                <a:schemeClr val="accent3"/>
              </a:buClr>
              <a:buFont typeface="Wingdings 2"/>
              <a:buChar char=""/>
              <a:defRPr/>
            </a:pPr>
            <a:r>
              <a:rPr lang="en-US" u="sng" dirty="0" smtClean="0"/>
              <a:t>Treatment</a:t>
            </a:r>
            <a:r>
              <a:rPr lang="en-US" dirty="0" smtClean="0"/>
              <a:t>:  </a:t>
            </a:r>
            <a:r>
              <a:rPr lang="en-US" b="1" dirty="0" smtClean="0"/>
              <a:t>Antibiotics </a:t>
            </a:r>
            <a:r>
              <a:rPr lang="en-US" dirty="0" smtClean="0"/>
              <a:t>– drugs that block the growth and reproduction of bacteria.</a:t>
            </a:r>
          </a:p>
          <a:p>
            <a:pPr marL="274320" indent="-274320" eaLnBrk="1" fontAlgn="auto" hangingPunct="1">
              <a:spcAft>
                <a:spcPts val="0"/>
              </a:spcAft>
              <a:buClr>
                <a:schemeClr val="accent3"/>
              </a:buClr>
              <a:buFont typeface="Wingdings 2"/>
              <a:buChar char=""/>
              <a:defRPr/>
            </a:pPr>
            <a:r>
              <a:rPr lang="en-US" b="1" dirty="0" smtClean="0"/>
              <a:t>Sterilization</a:t>
            </a:r>
            <a:r>
              <a:rPr lang="en-US" dirty="0" smtClean="0"/>
              <a:t> </a:t>
            </a:r>
            <a:r>
              <a:rPr lang="en-US" dirty="0"/>
              <a:t>– destruction of bacteria with heat or chemicals.</a:t>
            </a:r>
          </a:p>
          <a:p>
            <a:pPr marL="640080" lvl="1" indent="-246888" eaLnBrk="1" fontAlgn="auto" hangingPunct="1">
              <a:spcAft>
                <a:spcPts val="0"/>
              </a:spcAft>
              <a:buFont typeface="Wingdings 2"/>
              <a:buChar char=""/>
              <a:defRPr/>
            </a:pPr>
            <a:r>
              <a:rPr lang="en-US" b="1" dirty="0"/>
              <a:t>Disinfectants</a:t>
            </a:r>
            <a:r>
              <a:rPr lang="en-US" dirty="0"/>
              <a:t> – use chemicals to kill bacteria.</a:t>
            </a:r>
          </a:p>
          <a:p>
            <a:pPr marL="640080" lvl="1" indent="-246888" eaLnBrk="1" fontAlgn="auto" hangingPunct="1">
              <a:spcAft>
                <a:spcPts val="0"/>
              </a:spcAft>
              <a:buFont typeface="Wingdings 2"/>
              <a:buChar char=""/>
              <a:defRPr/>
            </a:pPr>
            <a:r>
              <a:rPr lang="en-US" b="1" dirty="0"/>
              <a:t>Proper cooking</a:t>
            </a:r>
            <a:r>
              <a:rPr lang="en-US" dirty="0"/>
              <a:t> – destroys bacteria.</a:t>
            </a:r>
          </a:p>
          <a:p>
            <a:pPr marL="274320" indent="-274320" eaLnBrk="1" fontAlgn="auto" hangingPunct="1">
              <a:spcAft>
                <a:spcPts val="0"/>
              </a:spcAft>
              <a:buClr>
                <a:schemeClr val="accent3"/>
              </a:buClr>
              <a:buFont typeface="Wingdings 2"/>
              <a:buChar char=""/>
              <a:defRPr/>
            </a:pPr>
            <a:r>
              <a:rPr lang="en-US" b="1" dirty="0"/>
              <a:t>Refrigeration</a:t>
            </a:r>
            <a:r>
              <a:rPr lang="en-US" dirty="0"/>
              <a:t> – slows the growth of bacteria.</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447800"/>
            <a:ext cx="7851648" cy="1828800"/>
          </a:xfrm>
        </p:spPr>
        <p:txBody>
          <a:bodyPr/>
          <a:lstStyle/>
          <a:p>
            <a:pPr eaLnBrk="1" fontAlgn="auto" hangingPunct="1">
              <a:spcAft>
                <a:spcPts val="0"/>
              </a:spcAft>
              <a:defRPr/>
            </a:pPr>
            <a:r>
              <a:rPr lang="en-US" dirty="0" smtClean="0"/>
              <a:t>Understanding</a:t>
            </a:r>
            <a:endParaRPr lang="en-US" dirty="0"/>
          </a:p>
        </p:txBody>
      </p:sp>
      <p:sp>
        <p:nvSpPr>
          <p:cNvPr id="71682" name="Subtitle 2"/>
          <p:cNvSpPr>
            <a:spLocks noGrp="1"/>
          </p:cNvSpPr>
          <p:nvPr>
            <p:ph type="subTitle" idx="1"/>
          </p:nvPr>
        </p:nvSpPr>
        <p:spPr>
          <a:xfrm>
            <a:off x="533400" y="3228975"/>
            <a:ext cx="7854950" cy="1752600"/>
          </a:xfrm>
        </p:spPr>
        <p:txBody>
          <a:bodyPr/>
          <a:lstStyle/>
          <a:p>
            <a:pPr marR="0" eaLnBrk="1" hangingPunct="1"/>
            <a:r>
              <a:rPr lang="en-US" smtClean="0"/>
              <a:t>Viruses</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en-US" smtClean="0"/>
              <a:t>Viruses</a:t>
            </a:r>
          </a:p>
        </p:txBody>
      </p:sp>
      <p:sp>
        <p:nvSpPr>
          <p:cNvPr id="72706" name="Rectangle 3"/>
          <p:cNvSpPr>
            <a:spLocks noGrp="1" noChangeArrowheads="1"/>
          </p:cNvSpPr>
          <p:nvPr>
            <p:ph idx="1"/>
          </p:nvPr>
        </p:nvSpPr>
        <p:spPr/>
        <p:txBody>
          <a:bodyPr/>
          <a:lstStyle/>
          <a:p>
            <a:pPr eaLnBrk="1" hangingPunct="1"/>
            <a:r>
              <a:rPr lang="en-US" smtClean="0"/>
              <a:t>Not considered “living” because it cannot reproduce on its own</a:t>
            </a:r>
          </a:p>
          <a:p>
            <a:pPr eaLnBrk="1" hangingPunct="1"/>
            <a:r>
              <a:rPr lang="en-US" smtClean="0"/>
              <a:t>What is it? It is just DNA or RNA wrapped up in a protein coat.  </a:t>
            </a:r>
          </a:p>
          <a:p>
            <a:pPr eaLnBrk="1" hangingPunct="1"/>
            <a:r>
              <a:rPr lang="en-US" smtClean="0"/>
              <a:t>Once inside, they use the machinery of the infected cell to produce more viruses.</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p:txBody>
          <a:bodyPr/>
          <a:lstStyle/>
          <a:p>
            <a:pPr eaLnBrk="1" hangingPunct="1"/>
            <a:r>
              <a:rPr lang="en-US" smtClean="0"/>
              <a:t>Structure of a Virus</a:t>
            </a:r>
          </a:p>
        </p:txBody>
      </p:sp>
      <p:sp>
        <p:nvSpPr>
          <p:cNvPr id="73730" name="Rectangle 3"/>
          <p:cNvSpPr>
            <a:spLocks noGrp="1" noChangeArrowheads="1"/>
          </p:cNvSpPr>
          <p:nvPr>
            <p:ph idx="1"/>
          </p:nvPr>
        </p:nvSpPr>
        <p:spPr/>
        <p:txBody>
          <a:bodyPr/>
          <a:lstStyle/>
          <a:p>
            <a:pPr eaLnBrk="1" hangingPunct="1"/>
            <a:r>
              <a:rPr lang="en-US" b="1" smtClean="0"/>
              <a:t>Capsid</a:t>
            </a:r>
            <a:r>
              <a:rPr lang="en-US" smtClean="0"/>
              <a:t> – protein coat that surrounds core of DNA or RNA.</a:t>
            </a:r>
          </a:p>
          <a:p>
            <a:pPr eaLnBrk="1" hangingPunct="1"/>
            <a:r>
              <a:rPr lang="en-US" smtClean="0"/>
              <a:t>The capsid attaches to the surface of the host cell and tricks the cell into letting it inside.</a:t>
            </a:r>
          </a:p>
          <a:p>
            <a:pPr eaLnBrk="1" hangingPunct="1"/>
            <a:r>
              <a:rPr lang="en-US" smtClean="0"/>
              <a:t>Usually viruses only infect specific organisms; rabies virus only infects mammals and some birds.</a:t>
            </a:r>
          </a:p>
          <a:p>
            <a:pPr eaLnBrk="1" hangingPunct="1"/>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4" descr="virus anim"/>
          <p:cNvPicPr>
            <a:picLocks noChangeAspect="1" noChangeArrowheads="1" noCrop="1"/>
          </p:cNvPicPr>
          <p:nvPr/>
        </p:nvPicPr>
        <p:blipFill>
          <a:blip r:embed="rId2">
            <a:lum contrast="12000"/>
          </a:blip>
          <a:srcRect/>
          <a:stretch>
            <a:fillRect/>
          </a:stretch>
        </p:blipFill>
        <p:spPr bwMode="auto">
          <a:xfrm>
            <a:off x="2286000" y="1319213"/>
            <a:ext cx="4724400" cy="4359275"/>
          </a:xfrm>
          <a:prstGeom prst="rect">
            <a:avLst/>
          </a:prstGeom>
          <a:noFill/>
          <a:ln w="9525">
            <a:noFill/>
            <a:miter lim="800000"/>
            <a:headEnd/>
            <a:tailEnd/>
          </a:ln>
        </p:spPr>
      </p:pic>
      <p:sp>
        <p:nvSpPr>
          <p:cNvPr id="3" name="Title 2"/>
          <p:cNvSpPr>
            <a:spLocks noGrp="1"/>
          </p:cNvSpPr>
          <p:nvPr>
            <p:ph type="title"/>
          </p:nvPr>
        </p:nvSpPr>
        <p:spPr>
          <a:xfrm>
            <a:off x="381000" y="381000"/>
            <a:ext cx="8229600" cy="742950"/>
          </a:xfrm>
        </p:spPr>
        <p:txBody>
          <a:bodyPr>
            <a:normAutofit fontScale="90000"/>
          </a:bodyPr>
          <a:lstStyle/>
          <a:p>
            <a:pPr eaLnBrk="1" fontAlgn="auto" hangingPunct="1">
              <a:spcAft>
                <a:spcPts val="0"/>
              </a:spcAft>
              <a:defRPr/>
            </a:pPr>
            <a:r>
              <a:rPr lang="en-US" dirty="0" smtClean="0"/>
              <a:t>T-4 bacteriophage virus</a:t>
            </a:r>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4" descr="capsid polio virus"/>
          <p:cNvPicPr>
            <a:picLocks noChangeAspect="1" noChangeArrowheads="1"/>
          </p:cNvPicPr>
          <p:nvPr/>
        </p:nvPicPr>
        <p:blipFill>
          <a:blip r:embed="rId2"/>
          <a:srcRect/>
          <a:stretch>
            <a:fillRect/>
          </a:stretch>
        </p:blipFill>
        <p:spPr bwMode="auto">
          <a:xfrm>
            <a:off x="1524000" y="1600200"/>
            <a:ext cx="6096000" cy="4572000"/>
          </a:xfrm>
          <a:prstGeom prst="rect">
            <a:avLst/>
          </a:prstGeom>
          <a:noFill/>
          <a:ln w="9525">
            <a:noFill/>
            <a:miter lim="800000"/>
            <a:headEnd/>
            <a:tailEnd/>
          </a:ln>
        </p:spPr>
      </p:pic>
      <p:sp>
        <p:nvSpPr>
          <p:cNvPr id="37893" name="Rectangle 5"/>
          <p:cNvSpPr>
            <a:spLocks noGrp="1" noChangeArrowheads="1"/>
          </p:cNvSpPr>
          <p:nvPr>
            <p:ph type="title"/>
          </p:nvPr>
        </p:nvSpPr>
        <p:spPr>
          <a:xfrm>
            <a:off x="457200" y="704088"/>
            <a:ext cx="8305800" cy="819912"/>
          </a:xfrm>
        </p:spPr>
        <p:txBody>
          <a:bodyPr/>
          <a:lstStyle/>
          <a:p>
            <a:pPr eaLnBrk="1" fontAlgn="auto" hangingPunct="1">
              <a:spcAft>
                <a:spcPts val="0"/>
              </a:spcAft>
              <a:defRPr/>
            </a:pPr>
            <a:r>
              <a:rPr lang="en-US" dirty="0" err="1"/>
              <a:t>Capsid</a:t>
            </a:r>
            <a:r>
              <a:rPr lang="en-US" dirty="0"/>
              <a:t> of polio virus</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4"/>
          <p:cNvSpPr>
            <a:spLocks noGrp="1" noChangeArrowheads="1"/>
          </p:cNvSpPr>
          <p:nvPr>
            <p:ph type="title"/>
          </p:nvPr>
        </p:nvSpPr>
        <p:spPr/>
        <p:txBody>
          <a:bodyPr/>
          <a:lstStyle/>
          <a:p>
            <a:pPr eaLnBrk="1" fontAlgn="auto" hangingPunct="1">
              <a:spcAft>
                <a:spcPts val="0"/>
              </a:spcAft>
              <a:defRPr/>
            </a:pPr>
            <a:r>
              <a:rPr lang="en-US" dirty="0" err="1"/>
              <a:t>Capsid</a:t>
            </a:r>
            <a:r>
              <a:rPr lang="en-US" dirty="0"/>
              <a:t> – Herpes virus</a:t>
            </a:r>
          </a:p>
        </p:txBody>
      </p:sp>
      <p:pic>
        <p:nvPicPr>
          <p:cNvPr id="76802" name="Picture 5" descr="capsid herpes"/>
          <p:cNvPicPr>
            <a:picLocks noChangeAspect="1" noChangeArrowheads="1"/>
          </p:cNvPicPr>
          <p:nvPr/>
        </p:nvPicPr>
        <p:blipFill>
          <a:blip r:embed="rId2"/>
          <a:srcRect/>
          <a:stretch>
            <a:fillRect/>
          </a:stretch>
        </p:blipFill>
        <p:spPr bwMode="auto">
          <a:xfrm>
            <a:off x="2286000" y="1752600"/>
            <a:ext cx="4152900" cy="4276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4"/>
          <p:cNvSpPr>
            <a:spLocks noGrp="1" noChangeArrowheads="1"/>
          </p:cNvSpPr>
          <p:nvPr>
            <p:ph type="title"/>
          </p:nvPr>
        </p:nvSpPr>
        <p:spPr/>
        <p:txBody>
          <a:bodyPr/>
          <a:lstStyle/>
          <a:p>
            <a:pPr eaLnBrk="1" fontAlgn="auto" hangingPunct="1">
              <a:spcAft>
                <a:spcPts val="0"/>
              </a:spcAft>
              <a:defRPr/>
            </a:pPr>
            <a:r>
              <a:rPr lang="en-US" dirty="0" err="1"/>
              <a:t>Capsid</a:t>
            </a:r>
            <a:r>
              <a:rPr lang="en-US" dirty="0"/>
              <a:t> - HIV</a:t>
            </a:r>
          </a:p>
        </p:txBody>
      </p:sp>
      <p:pic>
        <p:nvPicPr>
          <p:cNvPr id="77826" name="Picture 5" descr="capsid - hiv"/>
          <p:cNvPicPr>
            <a:picLocks noChangeAspect="1" noChangeArrowheads="1"/>
          </p:cNvPicPr>
          <p:nvPr/>
        </p:nvPicPr>
        <p:blipFill>
          <a:blip r:embed="rId2"/>
          <a:srcRect/>
          <a:stretch>
            <a:fillRect/>
          </a:stretch>
        </p:blipFill>
        <p:spPr bwMode="auto">
          <a:xfrm>
            <a:off x="3143250" y="1962150"/>
            <a:ext cx="2857500" cy="293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4" descr="virus docking anim"/>
          <p:cNvPicPr>
            <a:picLocks noChangeAspect="1" noChangeArrowheads="1" noCrop="1"/>
          </p:cNvPicPr>
          <p:nvPr/>
        </p:nvPicPr>
        <p:blipFill>
          <a:blip r:embed="rId2"/>
          <a:srcRect/>
          <a:stretch>
            <a:fillRect/>
          </a:stretch>
        </p:blipFill>
        <p:spPr bwMode="auto">
          <a:xfrm>
            <a:off x="2362200" y="1830388"/>
            <a:ext cx="4495800" cy="325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endParaRPr lang="en-US" smtClean="0"/>
          </a:p>
        </p:txBody>
      </p:sp>
      <p:sp>
        <p:nvSpPr>
          <p:cNvPr id="24578" name="Rectangle 3"/>
          <p:cNvSpPr>
            <a:spLocks noGrp="1" noChangeArrowheads="1"/>
          </p:cNvSpPr>
          <p:nvPr>
            <p:ph idx="1"/>
          </p:nvPr>
        </p:nvSpPr>
        <p:spPr/>
        <p:txBody>
          <a:bodyPr/>
          <a:lstStyle/>
          <a:p>
            <a:pPr eaLnBrk="1" hangingPunct="1"/>
            <a:r>
              <a:rPr lang="en-US" smtClean="0"/>
              <a:t>After Linnaeus named the organisms, he placed them into groups with common characteristics – each group is a </a:t>
            </a:r>
            <a:r>
              <a:rPr lang="en-US" b="1" smtClean="0"/>
              <a:t>taxon</a:t>
            </a:r>
            <a:r>
              <a:rPr lang="en-US" smtClean="0"/>
              <a:t>.</a:t>
            </a:r>
          </a:p>
          <a:p>
            <a:pPr eaLnBrk="1" hangingPunct="1"/>
            <a:r>
              <a:rPr lang="en-US" b="1" smtClean="0"/>
              <a:t>Taxonomy</a:t>
            </a:r>
            <a:r>
              <a:rPr lang="en-US" smtClean="0"/>
              <a:t> – the science of naming organisms and placing them in groups.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p:nvPr>
        </p:nvSpPr>
        <p:spPr/>
        <p:txBody>
          <a:bodyPr/>
          <a:lstStyle/>
          <a:p>
            <a:pPr eaLnBrk="1" hangingPunct="1"/>
            <a:r>
              <a:rPr lang="en-US" smtClean="0"/>
              <a:t>Two types of viral infections:</a:t>
            </a:r>
          </a:p>
        </p:txBody>
      </p:sp>
      <p:sp>
        <p:nvSpPr>
          <p:cNvPr id="79874" name="Rectangle 3"/>
          <p:cNvSpPr>
            <a:spLocks noGrp="1" noChangeArrowheads="1"/>
          </p:cNvSpPr>
          <p:nvPr>
            <p:ph idx="1"/>
          </p:nvPr>
        </p:nvSpPr>
        <p:spPr/>
        <p:txBody>
          <a:bodyPr/>
          <a:lstStyle/>
          <a:p>
            <a:pPr eaLnBrk="1" hangingPunct="1"/>
            <a:r>
              <a:rPr lang="en-US" b="1" smtClean="0"/>
              <a:t>Lytic infection</a:t>
            </a:r>
            <a:r>
              <a:rPr lang="en-US" smtClean="0"/>
              <a:t> – the virus enters a cell and makes copies of itself, causing the cell to burst.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4" descr="lytic_cycle"/>
          <p:cNvPicPr>
            <a:picLocks noChangeAspect="1" noChangeArrowheads="1"/>
          </p:cNvPicPr>
          <p:nvPr/>
        </p:nvPicPr>
        <p:blipFill>
          <a:blip r:embed="rId2"/>
          <a:srcRect r="11124"/>
          <a:stretch>
            <a:fillRect/>
          </a:stretch>
        </p:blipFill>
        <p:spPr bwMode="auto">
          <a:xfrm>
            <a:off x="685800" y="685800"/>
            <a:ext cx="7839075" cy="5457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3"/>
          <p:cNvSpPr>
            <a:spLocks noGrp="1" noChangeArrowheads="1"/>
          </p:cNvSpPr>
          <p:nvPr>
            <p:ph idx="1"/>
          </p:nvPr>
        </p:nvSpPr>
        <p:spPr/>
        <p:txBody>
          <a:bodyPr/>
          <a:lstStyle/>
          <a:p>
            <a:pPr eaLnBrk="1" hangingPunct="1"/>
            <a:r>
              <a:rPr lang="en-US" b="1" smtClean="0"/>
              <a:t>Lysogenic infection</a:t>
            </a:r>
            <a:r>
              <a:rPr lang="en-US" smtClean="0"/>
              <a:t> – the virus adds its DNA to the DNA of the host cell, and both are copied. The host cell is not destroyed right away.</a:t>
            </a:r>
          </a:p>
          <a:p>
            <a:pPr eaLnBrk="1" hangingPunct="1"/>
            <a:endParaRPr lang="en-US" smtClean="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4" descr="lysogenic_infection"/>
          <p:cNvPicPr>
            <a:picLocks noChangeAspect="1" noChangeArrowheads="1"/>
          </p:cNvPicPr>
          <p:nvPr/>
        </p:nvPicPr>
        <p:blipFill>
          <a:blip r:embed="rId2"/>
          <a:srcRect r="10258"/>
          <a:stretch>
            <a:fillRect/>
          </a:stretch>
        </p:blipFill>
        <p:spPr bwMode="auto">
          <a:xfrm>
            <a:off x="457200" y="685800"/>
            <a:ext cx="7915275" cy="5457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p:txBody>
          <a:bodyPr/>
          <a:lstStyle/>
          <a:p>
            <a:pPr eaLnBrk="1" hangingPunct="1"/>
            <a:endParaRPr lang="en-US" smtClean="0"/>
          </a:p>
        </p:txBody>
      </p:sp>
      <p:sp>
        <p:nvSpPr>
          <p:cNvPr id="83970" name="Rectangle 3"/>
          <p:cNvSpPr>
            <a:spLocks noGrp="1" noChangeArrowheads="1"/>
          </p:cNvSpPr>
          <p:nvPr>
            <p:ph idx="1"/>
          </p:nvPr>
        </p:nvSpPr>
        <p:spPr/>
        <p:txBody>
          <a:bodyPr/>
          <a:lstStyle/>
          <a:p>
            <a:pPr eaLnBrk="1" hangingPunct="1"/>
            <a:r>
              <a:rPr lang="en-US" smtClean="0"/>
              <a:t>Viruses come in a variety of shapes – rods, tadpoles, helices, cubes.</a:t>
            </a:r>
          </a:p>
          <a:p>
            <a:pPr eaLnBrk="1" hangingPunct="1"/>
            <a:r>
              <a:rPr lang="en-US" smtClean="0"/>
              <a:t>A virus is a </a:t>
            </a:r>
            <a:r>
              <a:rPr lang="en-US" b="1" smtClean="0"/>
              <a:t>parasite</a:t>
            </a:r>
            <a:r>
              <a:rPr lang="en-US" smtClean="0"/>
              <a:t> – it depends on a living cell for its existence, harming or destroying the host cell.</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4" descr="virus_structure"/>
          <p:cNvPicPr>
            <a:picLocks noChangeAspect="1" noChangeArrowheads="1"/>
          </p:cNvPicPr>
          <p:nvPr/>
        </p:nvPicPr>
        <p:blipFill>
          <a:blip r:embed="rId2"/>
          <a:srcRect b="9511"/>
          <a:stretch>
            <a:fillRect/>
          </a:stretch>
        </p:blipFill>
        <p:spPr bwMode="auto">
          <a:xfrm>
            <a:off x="323850" y="914400"/>
            <a:ext cx="8820150" cy="4938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p:nvPr>
        </p:nvSpPr>
        <p:spPr/>
        <p:txBody>
          <a:bodyPr/>
          <a:lstStyle/>
          <a:p>
            <a:pPr eaLnBrk="1" hangingPunct="1"/>
            <a:r>
              <a:rPr lang="en-US" smtClean="0"/>
              <a:t>Are viruses alive?</a:t>
            </a:r>
          </a:p>
        </p:txBody>
      </p:sp>
      <p:sp>
        <p:nvSpPr>
          <p:cNvPr id="86018" name="Rectangle 3"/>
          <p:cNvSpPr>
            <a:spLocks noGrp="1" noChangeArrowheads="1"/>
          </p:cNvSpPr>
          <p:nvPr>
            <p:ph idx="1"/>
          </p:nvPr>
        </p:nvSpPr>
        <p:spPr/>
        <p:txBody>
          <a:bodyPr/>
          <a:lstStyle/>
          <a:p>
            <a:pPr eaLnBrk="1" hangingPunct="1"/>
            <a:r>
              <a:rPr lang="en-US" smtClean="0"/>
              <a:t>Most scientists believe they are not alive, because they cannot reproduce without another living cell.</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2"/>
          <p:cNvSpPr>
            <a:spLocks noGrp="1" noChangeArrowheads="1"/>
          </p:cNvSpPr>
          <p:nvPr>
            <p:ph type="title"/>
          </p:nvPr>
        </p:nvSpPr>
        <p:spPr/>
        <p:txBody>
          <a:bodyPr/>
          <a:lstStyle/>
          <a:p>
            <a:pPr eaLnBrk="1" hangingPunct="1"/>
            <a:r>
              <a:rPr lang="en-US" smtClean="0"/>
              <a:t>Viruses and Disease</a:t>
            </a:r>
          </a:p>
        </p:txBody>
      </p:sp>
      <p:sp>
        <p:nvSpPr>
          <p:cNvPr id="87042" name="Rectangle 3"/>
          <p:cNvSpPr>
            <a:spLocks noGrp="1" noChangeArrowheads="1"/>
          </p:cNvSpPr>
          <p:nvPr>
            <p:ph idx="1"/>
          </p:nvPr>
        </p:nvSpPr>
        <p:spPr/>
        <p:txBody>
          <a:bodyPr/>
          <a:lstStyle/>
          <a:p>
            <a:pPr eaLnBrk="1" hangingPunct="1"/>
            <a:r>
              <a:rPr lang="en-US" smtClean="0"/>
              <a:t>Viral diseases include smallpox, polio, measles, AIDS, flu, rabies and the common cold.</a:t>
            </a:r>
          </a:p>
          <a:p>
            <a:pPr eaLnBrk="1" hangingPunct="1"/>
            <a:r>
              <a:rPr lang="en-US" smtClean="0"/>
              <a:t>As the virus reproduces, it destroys the cells that it infects, causing the symptoms of the disease.</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a:t>Prevention is the best way to battle viral diseases.</a:t>
            </a:r>
          </a:p>
        </p:txBody>
      </p:sp>
      <p:sp>
        <p:nvSpPr>
          <p:cNvPr id="88066" name="Rectangle 3"/>
          <p:cNvSpPr>
            <a:spLocks noGrp="1" noChangeArrowheads="1"/>
          </p:cNvSpPr>
          <p:nvPr>
            <p:ph type="body" sz="half" idx="1"/>
          </p:nvPr>
        </p:nvSpPr>
        <p:spPr/>
        <p:txBody>
          <a:bodyPr/>
          <a:lstStyle/>
          <a:p>
            <a:pPr eaLnBrk="1" hangingPunct="1"/>
            <a:r>
              <a:rPr lang="en-US" sz="2800" smtClean="0"/>
              <a:t>A vaccine is a weakened or dead form of a virus that stimulates the immune system to prevent the infection.</a:t>
            </a:r>
          </a:p>
          <a:p>
            <a:pPr eaLnBrk="1" hangingPunct="1"/>
            <a:endParaRPr lang="en-US" sz="2800" smtClean="0"/>
          </a:p>
        </p:txBody>
      </p:sp>
      <p:pic>
        <p:nvPicPr>
          <p:cNvPr id="88067" name="Picture 5" descr="fluvaccine2"/>
          <p:cNvPicPr>
            <a:picLocks noGrp="1" noChangeAspect="1" noChangeArrowheads="1"/>
          </p:cNvPicPr>
          <p:nvPr>
            <p:ph sz="half" idx="2"/>
          </p:nvPr>
        </p:nvPicPr>
        <p:blipFill>
          <a:blip r:embed="rId2"/>
          <a:srcRect/>
          <a:stretch>
            <a:fillRect/>
          </a:stretch>
        </p:blipFill>
        <p:spPr>
          <a:xfrm>
            <a:off x="4727575" y="1600200"/>
            <a:ext cx="3879850" cy="4525963"/>
          </a:xfr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4" descr="flucartoon"/>
          <p:cNvPicPr>
            <a:picLocks noChangeAspect="1" noChangeArrowheads="1"/>
          </p:cNvPicPr>
          <p:nvPr/>
        </p:nvPicPr>
        <p:blipFill>
          <a:blip r:embed="rId2"/>
          <a:srcRect/>
          <a:stretch>
            <a:fillRect/>
          </a:stretch>
        </p:blipFill>
        <p:spPr bwMode="auto">
          <a:xfrm>
            <a:off x="1447800" y="1109663"/>
            <a:ext cx="6324600" cy="46942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endParaRPr lang="en-US" smtClean="0"/>
          </a:p>
        </p:txBody>
      </p:sp>
      <p:sp>
        <p:nvSpPr>
          <p:cNvPr id="25602" name="Rectangle 3"/>
          <p:cNvSpPr>
            <a:spLocks noGrp="1" noChangeArrowheads="1"/>
          </p:cNvSpPr>
          <p:nvPr>
            <p:ph idx="1"/>
          </p:nvPr>
        </p:nvSpPr>
        <p:spPr/>
        <p:txBody>
          <a:bodyPr/>
          <a:lstStyle/>
          <a:p>
            <a:pPr eaLnBrk="1" hangingPunct="1"/>
            <a:r>
              <a:rPr lang="en-US" smtClean="0"/>
              <a:t>Organisms are classified into categories, from largest (most general) to smallest (most specific).</a:t>
            </a:r>
          </a:p>
          <a:p>
            <a:pPr eaLnBrk="1" hangingPunct="1"/>
            <a:r>
              <a:rPr lang="en-US" smtClean="0"/>
              <a:t>Domain</a:t>
            </a:r>
            <a:r>
              <a:rPr lang="en-US" smtClean="0">
                <a:sym typeface="Wingdings" pitchFamily="2" charset="2"/>
              </a:rPr>
              <a:t></a:t>
            </a:r>
            <a:r>
              <a:rPr lang="en-US" smtClean="0"/>
              <a:t>Kingdom</a:t>
            </a:r>
            <a:r>
              <a:rPr lang="en-US" smtClean="0">
                <a:sym typeface="Wingdings" pitchFamily="2" charset="2"/>
              </a:rPr>
              <a:t>PhylumClass</a:t>
            </a:r>
          </a:p>
          <a:p>
            <a:pPr eaLnBrk="1" hangingPunct="1">
              <a:buFont typeface="Wingdings 2" pitchFamily="18" charset="2"/>
              <a:buNone/>
            </a:pPr>
            <a:r>
              <a:rPr lang="en-US" smtClean="0">
                <a:sym typeface="Wingdings" pitchFamily="2" charset="2"/>
              </a:rPr>
              <a:t>OrderFamilyGenusSpecies</a:t>
            </a:r>
          </a:p>
          <a:p>
            <a:pPr eaLnBrk="1" hangingPunct="1"/>
            <a:r>
              <a:rPr lang="en-US" smtClean="0">
                <a:sym typeface="Wingdings" pitchFamily="2" charset="2"/>
              </a:rPr>
              <a:t>Dear King Phillip Came Over For Green Spaghetti! </a:t>
            </a:r>
            <a:endParaRPr lang="en-US"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endParaRPr lang="en-US" smtClean="0"/>
          </a:p>
        </p:txBody>
      </p:sp>
      <p:sp>
        <p:nvSpPr>
          <p:cNvPr id="90114" name="Rectangle 3"/>
          <p:cNvSpPr>
            <a:spLocks noGrp="1" noChangeArrowheads="1"/>
          </p:cNvSpPr>
          <p:nvPr>
            <p:ph idx="1"/>
          </p:nvPr>
        </p:nvSpPr>
        <p:spPr/>
        <p:txBody>
          <a:bodyPr/>
          <a:lstStyle/>
          <a:p>
            <a:pPr eaLnBrk="1" hangingPunct="1"/>
            <a:r>
              <a:rPr lang="en-US" smtClean="0"/>
              <a:t>Once a viral infection begins, there is little that medicine can do to stop the disease.</a:t>
            </a:r>
          </a:p>
          <a:p>
            <a:pPr eaLnBrk="1" hangingPunct="1"/>
            <a:r>
              <a:rPr lang="en-US" smtClean="0"/>
              <a:t>Antibiotics are not effective against viruses.</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a:lstStyle/>
          <a:p>
            <a:pPr eaLnBrk="1" hangingPunct="1"/>
            <a:r>
              <a:rPr lang="en-US" smtClean="0"/>
              <a:t>Classification of living things</a:t>
            </a:r>
          </a:p>
        </p:txBody>
      </p:sp>
      <p:sp>
        <p:nvSpPr>
          <p:cNvPr id="26626" name="Rectangle 3"/>
          <p:cNvSpPr>
            <a:spLocks noGrp="1" noChangeArrowheads="1"/>
          </p:cNvSpPr>
          <p:nvPr>
            <p:ph idx="1"/>
          </p:nvPr>
        </p:nvSpPr>
        <p:spPr/>
        <p:txBody>
          <a:bodyPr/>
          <a:lstStyle/>
          <a:p>
            <a:pPr lvl="1" eaLnBrk="1" hangingPunct="1"/>
            <a:r>
              <a:rPr lang="en-US" smtClean="0"/>
              <a:t>So what’s the point??   Why have these crazy, long names for animals?</a:t>
            </a:r>
          </a:p>
          <a:p>
            <a:pPr lvl="1" eaLnBrk="1" hangingPunct="1"/>
            <a:r>
              <a:rPr lang="en-US" smtClean="0"/>
              <a:t>The names are universal in the science realm.  No matter what language you speak that floppy eared, slobbery, “furry thing” that claims to be “man’s best friend” will always be known as….. </a:t>
            </a:r>
          </a:p>
          <a:p>
            <a:pPr lvl="3" eaLnBrk="1" hangingPunct="1"/>
            <a:r>
              <a:rPr lang="en-US" i="1" smtClean="0"/>
              <a:t>Canis domesticus!!  (or in English it is Dog!!)</a:t>
            </a:r>
          </a:p>
          <a:p>
            <a:pPr lvl="3" eaLnBrk="1" hangingPunct="1"/>
            <a:r>
              <a:rPr lang="en-US" smtClean="0"/>
              <a:t>Do you know what </a:t>
            </a:r>
            <a:r>
              <a:rPr lang="en-US" i="1" smtClean="0"/>
              <a:t>Canis lupus </a:t>
            </a:r>
            <a:r>
              <a:rPr lang="en-US" smtClean="0"/>
              <a:t>stands for??</a:t>
            </a:r>
          </a:p>
          <a:p>
            <a:pPr lvl="4" eaLnBrk="1" hangingPunct="1"/>
            <a:r>
              <a:rPr lang="en-US" smtClean="0"/>
              <a:t>A wolf!</a:t>
            </a:r>
          </a:p>
          <a:p>
            <a:pPr lvl="1" eaLnBrk="1" hangingPunct="1"/>
            <a:r>
              <a:rPr lang="en-US" smtClean="0"/>
              <a:t>All organisms are classified based on common characteristics.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3 Domains which are subdivided into into 6 Kingdoms</a:t>
            </a:r>
            <a:endParaRPr lang="en-US" dirty="0"/>
          </a:p>
        </p:txBody>
      </p:sp>
      <p:sp>
        <p:nvSpPr>
          <p:cNvPr id="27650" name="Text Placeholder 5"/>
          <p:cNvSpPr>
            <a:spLocks noGrp="1"/>
          </p:cNvSpPr>
          <p:nvPr>
            <p:ph type="body" sz="half" idx="1"/>
          </p:nvPr>
        </p:nvSpPr>
        <p:spPr>
          <a:xfrm>
            <a:off x="304800" y="1371600"/>
            <a:ext cx="8610600" cy="762000"/>
          </a:xfrm>
        </p:spPr>
        <p:txBody>
          <a:bodyPr/>
          <a:lstStyle/>
          <a:p>
            <a:pPr marL="514350" indent="-514350" eaLnBrk="1" hangingPunct="1">
              <a:buFont typeface="Wingdings 2" pitchFamily="18" charset="2"/>
              <a:buAutoNum type="arabicPeriod"/>
            </a:pPr>
            <a:r>
              <a:rPr lang="en-US" smtClean="0"/>
              <a:t>Bacteria      2. Archaea		      3. Eukarya</a:t>
            </a:r>
          </a:p>
        </p:txBody>
      </p:sp>
      <p:pic>
        <p:nvPicPr>
          <p:cNvPr id="27651" name="Picture 2" descr="Pages-from-MdBio06TT_V1-6"/>
          <p:cNvPicPr>
            <a:picLocks noGrp="1" noChangeAspect="1" noChangeArrowheads="1"/>
          </p:cNvPicPr>
          <p:nvPr>
            <p:ph sz="quarter" idx="2"/>
          </p:nvPr>
        </p:nvPicPr>
        <p:blipFill>
          <a:blip r:embed="rId2"/>
          <a:srcRect/>
          <a:stretch>
            <a:fillRect/>
          </a:stretch>
        </p:blipFill>
        <p:spPr>
          <a:xfrm>
            <a:off x="304800" y="1981200"/>
            <a:ext cx="8686800" cy="45720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11209</TotalTime>
  <Words>1598</Words>
  <Application>Microsoft Office PowerPoint</Application>
  <PresentationFormat>On-screen Show (4:3)</PresentationFormat>
  <Paragraphs>226</Paragraphs>
  <Slides>70</Slides>
  <Notes>1</Notes>
  <HiddenSlides>0</HiddenSlides>
  <MMClips>0</MMClips>
  <ScaleCrop>false</ScaleCrop>
  <HeadingPairs>
    <vt:vector size="6" baseType="variant">
      <vt:variant>
        <vt:lpstr>Fonts Used</vt:lpstr>
      </vt:variant>
      <vt:variant>
        <vt:i4>6</vt:i4>
      </vt:variant>
      <vt:variant>
        <vt:lpstr>Design Template</vt:lpstr>
      </vt:variant>
      <vt:variant>
        <vt:i4>7</vt:i4>
      </vt:variant>
      <vt:variant>
        <vt:lpstr>Slide Titles</vt:lpstr>
      </vt:variant>
      <vt:variant>
        <vt:i4>70</vt:i4>
      </vt:variant>
    </vt:vector>
  </HeadingPairs>
  <TitlesOfParts>
    <vt:vector size="83" baseType="lpstr">
      <vt:lpstr>Arial</vt:lpstr>
      <vt:lpstr>Calibri</vt:lpstr>
      <vt:lpstr>Constantia</vt:lpstr>
      <vt:lpstr>Wingdings 2</vt:lpstr>
      <vt:lpstr>Wingdings</vt:lpstr>
      <vt:lpstr>Impact</vt:lpstr>
      <vt:lpstr>Flow</vt:lpstr>
      <vt:lpstr>Flow</vt:lpstr>
      <vt:lpstr>Flow</vt:lpstr>
      <vt:lpstr>Flow</vt:lpstr>
      <vt:lpstr>Flow</vt:lpstr>
      <vt:lpstr>Flow</vt:lpstr>
      <vt:lpstr>Flow</vt:lpstr>
      <vt:lpstr>Slide 1</vt:lpstr>
      <vt:lpstr>Alabama High School Graduation Exam Standards</vt:lpstr>
      <vt:lpstr>Slide 3</vt:lpstr>
      <vt:lpstr>Carlos Linnaeus-1700’s</vt:lpstr>
      <vt:lpstr>How the name of the organism is written:</vt:lpstr>
      <vt:lpstr>Slide 6</vt:lpstr>
      <vt:lpstr>Slide 7</vt:lpstr>
      <vt:lpstr>Classification of living things</vt:lpstr>
      <vt:lpstr>3 Domains which are subdivided into into 6 Kingdoms</vt:lpstr>
      <vt:lpstr>KingdomPhylumClassOrder  FamilyGenusSpecies</vt:lpstr>
      <vt:lpstr>Slide 11</vt:lpstr>
      <vt:lpstr>KingdomPhylumClassOrder  FamilyGenusSpecies </vt:lpstr>
      <vt:lpstr>Once upon a time….</vt:lpstr>
      <vt:lpstr>Kingdom Monera</vt:lpstr>
      <vt:lpstr>The oldest group A</vt:lpstr>
      <vt:lpstr>The larger group B…</vt:lpstr>
      <vt:lpstr>The Moneran War</vt:lpstr>
      <vt:lpstr>The Moneran War “The break-up” </vt:lpstr>
      <vt:lpstr>The Moneran War Ended</vt:lpstr>
      <vt:lpstr>Slide 20</vt:lpstr>
      <vt:lpstr>1st Kingdom: Archaea</vt:lpstr>
      <vt:lpstr>      2nd Kingdom: Eubacteria</vt:lpstr>
      <vt:lpstr>3rd Kingdom: Protista</vt:lpstr>
      <vt:lpstr>4th Kingdom: Fungi</vt:lpstr>
      <vt:lpstr>5th Kingdom: Plantae</vt:lpstr>
      <vt:lpstr>6th Kingdom:  Animalia</vt:lpstr>
      <vt:lpstr>Slide 27</vt:lpstr>
      <vt:lpstr>Bacteria</vt:lpstr>
      <vt:lpstr>Slide 29</vt:lpstr>
      <vt:lpstr>Slide 30</vt:lpstr>
      <vt:lpstr>Prokaryotes are identified by the following characteristics:</vt:lpstr>
      <vt:lpstr>Shape</vt:lpstr>
      <vt:lpstr>Slide 33</vt:lpstr>
      <vt:lpstr>Movement</vt:lpstr>
      <vt:lpstr>Some bacteria have one or more tail like flagella to aid in movement. </vt:lpstr>
      <vt:lpstr>Others may tumble a little or not be capable of movement and relies on things like the blood stream, etc.</vt:lpstr>
      <vt:lpstr>How bacteria use energy:</vt:lpstr>
      <vt:lpstr>How do bacteria grow and reproduce?</vt:lpstr>
      <vt:lpstr>Slide 39</vt:lpstr>
      <vt:lpstr>Bacteria “SEX” =  Bacteria Conjugation</vt:lpstr>
      <vt:lpstr>Bacteria  Conjugation</vt:lpstr>
      <vt:lpstr>SURVIVAL TACTICS! Spore Formation</vt:lpstr>
      <vt:lpstr>GOOD BACTERIA!!</vt:lpstr>
      <vt:lpstr>Bacteria are important to the environment:</vt:lpstr>
      <vt:lpstr>Benefits of Bacteria</vt:lpstr>
      <vt:lpstr>GOT GAS? Why do you have gas after eating beans?</vt:lpstr>
      <vt:lpstr>Commercial uses of bacteria:</vt:lpstr>
      <vt:lpstr>BAD, BAD Bacteria!</vt:lpstr>
      <vt:lpstr>Bacteria cause disease  in two ways:</vt:lpstr>
      <vt:lpstr>Bacteria cause disease- 2nd Way</vt:lpstr>
      <vt:lpstr>Control of bacteria:</vt:lpstr>
      <vt:lpstr>Slide 52</vt:lpstr>
      <vt:lpstr>Viruses</vt:lpstr>
      <vt:lpstr>Structure of a Virus</vt:lpstr>
      <vt:lpstr>T-4 bacteriophage virus</vt:lpstr>
      <vt:lpstr>Slide 56</vt:lpstr>
      <vt:lpstr>Slide 57</vt:lpstr>
      <vt:lpstr>Slide 58</vt:lpstr>
      <vt:lpstr>Slide 59</vt:lpstr>
      <vt:lpstr>Two types of viral infections:</vt:lpstr>
      <vt:lpstr>Slide 61</vt:lpstr>
      <vt:lpstr>Slide 62</vt:lpstr>
      <vt:lpstr>Slide 63</vt:lpstr>
      <vt:lpstr>Slide 64</vt:lpstr>
      <vt:lpstr>Slide 65</vt:lpstr>
      <vt:lpstr>Are viruses alive?</vt:lpstr>
      <vt:lpstr>Viruses and Disease</vt:lpstr>
      <vt:lpstr>Prevention is the best way to battle viral diseases.</vt:lpstr>
      <vt:lpstr>Slide 69</vt:lpstr>
      <vt:lpstr>Slide 70</vt:lpstr>
    </vt:vector>
  </TitlesOfParts>
  <Company>UASOM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Viruses, Classification and Bacteria</dc:title>
  <dc:creator>Valued Gateway Client</dc:creator>
  <cp:lastModifiedBy>Madison County Schools</cp:lastModifiedBy>
  <cp:revision>93</cp:revision>
  <dcterms:created xsi:type="dcterms:W3CDTF">2005-10-10T17:13:46Z</dcterms:created>
  <dcterms:modified xsi:type="dcterms:W3CDTF">2011-04-25T20:14:03Z</dcterms:modified>
</cp:coreProperties>
</file>